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sldIdLst>
    <p:sldId id="310" r:id="rId3"/>
    <p:sldId id="11088686" r:id="rId4"/>
    <p:sldId id="11088670" r:id="rId5"/>
    <p:sldId id="11088697" r:id="rId6"/>
    <p:sldId id="11088689" r:id="rId7"/>
    <p:sldId id="11088672" r:id="rId8"/>
    <p:sldId id="11088711" r:id="rId9"/>
    <p:sldId id="11088712" r:id="rId10"/>
    <p:sldId id="11088687" r:id="rId11"/>
    <p:sldId id="11088713" r:id="rId12"/>
    <p:sldId id="11088688" r:id="rId13"/>
    <p:sldId id="11088671" r:id="rId14"/>
    <p:sldId id="11088690" r:id="rId15"/>
    <p:sldId id="11088673" r:id="rId16"/>
    <p:sldId id="11088692" r:id="rId17"/>
    <p:sldId id="11088693" r:id="rId18"/>
    <p:sldId id="11088695" r:id="rId19"/>
    <p:sldId id="11088696" r:id="rId20"/>
    <p:sldId id="11088710" r:id="rId21"/>
    <p:sldId id="11088662"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94C212E-F5B6-4956-BBDF-CB0389027DB4}">
          <p14:sldIdLst>
            <p14:sldId id="310"/>
            <p14:sldId id="11088686"/>
            <p14:sldId id="11088670"/>
            <p14:sldId id="11088697"/>
            <p14:sldId id="11088689"/>
            <p14:sldId id="11088672"/>
            <p14:sldId id="11088711"/>
            <p14:sldId id="11088712"/>
            <p14:sldId id="11088687"/>
            <p14:sldId id="11088713"/>
            <p14:sldId id="11088688"/>
            <p14:sldId id="11088671"/>
            <p14:sldId id="11088690"/>
            <p14:sldId id="11088673"/>
            <p14:sldId id="11088692"/>
            <p14:sldId id="11088693"/>
            <p14:sldId id="11088695"/>
            <p14:sldId id="11088696"/>
            <p14:sldId id="11088710"/>
            <p14:sldId id="11088662"/>
          </p14:sldIdLst>
        </p14:section>
        <p14:section name="默认节" id="{3903FC71-15F9-427A-8760-52631B053D0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EB500"/>
    <a:srgbClr val="C6AF3A"/>
    <a:srgbClr val="C69B3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1" autoAdjust="0"/>
    <p:restoredTop sz="94660"/>
  </p:normalViewPr>
  <p:slideViewPr>
    <p:cSldViewPr snapToGrid="0" showGuides="1">
      <p:cViewPr varScale="1">
        <p:scale>
          <a:sx n="60" d="100"/>
          <a:sy n="60" d="100"/>
        </p:scale>
        <p:origin x="48" y="10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A5AB183-5463-43E3-B8E7-CFF7F6EA2C57}" type="datetimeFigureOut">
              <a:rPr lang="zh-CN" altLang="en-US" smtClean="0"/>
              <a:t>2024/9/25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B4EFA20-DE4F-4A15-BB81-C2D9A63BEBF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A5AB183-5463-43E3-B8E7-CFF7F6EA2C57}" type="datetimeFigureOut">
              <a:rPr lang="zh-CN" altLang="en-US" smtClean="0"/>
              <a:t>2024/9/25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B4EFA20-DE4F-4A15-BB81-C2D9A63BEBF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A5AB183-5463-43E3-B8E7-CFF7F6EA2C57}" type="datetimeFigureOut">
              <a:rPr lang="zh-CN" altLang="en-US" smtClean="0"/>
              <a:t>2024/9/25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B4EFA20-DE4F-4A15-BB81-C2D9A63BEBF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p:cNvSpPr/>
          <p:nvPr userDrawn="1"/>
        </p:nvSpPr>
        <p:spPr>
          <a:xfrm>
            <a:off x="0" y="1484313"/>
            <a:ext cx="319357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3549208" y="3871615"/>
            <a:ext cx="7287114" cy="781876"/>
          </a:xfrm>
        </p:spPr>
        <p:txBody>
          <a:bodyPr>
            <a:normAutofit/>
          </a:bodyPr>
          <a:lstStyle>
            <a:lvl1pPr marL="0" indent="0" algn="l">
              <a:buNone/>
              <a:defRPr sz="3200">
                <a:solidFill>
                  <a:schemeClr val="accent1"/>
                </a:solidFill>
                <a:latin typeface="方正小标宋简体" pitchFamily="1" charset="-122"/>
                <a:ea typeface="方正小标宋简体" pitchFamily="1"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3549208" y="5438453"/>
            <a:ext cx="7287114" cy="410333"/>
          </a:xfrm>
        </p:spPr>
        <p:txBody>
          <a:bodyPr>
            <a:normAutofit/>
          </a:bodyPr>
          <a:lstStyle>
            <a:lvl1pPr marL="0" indent="0">
              <a:buNone/>
              <a:defRPr sz="2000">
                <a:solidFill>
                  <a:schemeClr val="accent1"/>
                </a:solidFill>
              </a:defRPr>
            </a:lvl1pPr>
          </a:lstStyle>
          <a:p>
            <a:pPr lvl="0"/>
            <a:r>
              <a:rPr lang="zh-CN" altLang="en-US" dirty="0"/>
              <a:t>编辑母版文本样式</a:t>
            </a:r>
          </a:p>
        </p:txBody>
      </p:sp>
      <p:sp>
        <p:nvSpPr>
          <p:cNvPr id="15" name="文本占位符 12"/>
          <p:cNvSpPr>
            <a:spLocks noGrp="1"/>
          </p:cNvSpPr>
          <p:nvPr>
            <p:ph type="body" sz="quarter" idx="12" hasCustomPrompt="1"/>
          </p:nvPr>
        </p:nvSpPr>
        <p:spPr>
          <a:xfrm>
            <a:off x="3549208" y="4908366"/>
            <a:ext cx="7287114" cy="410335"/>
          </a:xfrm>
        </p:spPr>
        <p:txBody>
          <a:bodyPr>
            <a:normAutofit/>
          </a:bodyPr>
          <a:lstStyle>
            <a:lvl1pPr marL="0" indent="0">
              <a:buNone/>
              <a:defRPr sz="2000">
                <a:solidFill>
                  <a:schemeClr val="accent1"/>
                </a:solidFill>
              </a:defRPr>
            </a:lvl1pPr>
          </a:lstStyle>
          <a:p>
            <a:pPr lvl="0"/>
            <a:r>
              <a:rPr lang="zh-CN" altLang="en-US" dirty="0"/>
              <a:t>编辑母版文本样式</a:t>
            </a:r>
          </a:p>
        </p:txBody>
      </p:sp>
      <p:sp>
        <p:nvSpPr>
          <p:cNvPr id="8" name="矩形 7"/>
          <p:cNvSpPr/>
          <p:nvPr userDrawn="1"/>
        </p:nvSpPr>
        <p:spPr>
          <a:xfrm>
            <a:off x="11191954" y="1484311"/>
            <a:ext cx="100004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3"/>
          </p:nvPr>
        </p:nvSpPr>
        <p:spPr>
          <a:xfrm>
            <a:off x="3549208" y="1484311"/>
            <a:ext cx="7287114" cy="2386807"/>
          </a:xfrm>
        </p:spPr>
        <p:txBody>
          <a:bodyPr>
            <a:noAutofit/>
          </a:bodyPr>
          <a:lstStyle>
            <a:lvl1pPr marL="0" indent="0">
              <a:lnSpc>
                <a:spcPct val="100000"/>
              </a:lnSpc>
              <a:spcBef>
                <a:spcPts val="0"/>
              </a:spcBef>
              <a:buNone/>
              <a:defRPr sz="8000">
                <a:solidFill>
                  <a:schemeClr val="accent1"/>
                </a:solidFill>
                <a:latin typeface="方正小标宋简体" pitchFamily="1" charset="-122"/>
                <a:ea typeface="方正小标宋简体" pitchFamily="1" charset="-122"/>
              </a:defRPr>
            </a:lvl1pPr>
          </a:lstStyle>
          <a:p>
            <a:pPr lvl="0"/>
            <a:r>
              <a:rPr lang="zh-CN" altLang="en-US" dirty="0"/>
              <a:t>单击此处</a:t>
            </a:r>
            <a:endParaRPr lang="en-US" altLang="zh-CN" dirty="0"/>
          </a:p>
          <a:p>
            <a:pPr lvl="0"/>
            <a:r>
              <a:rPr lang="zh-CN" altLang="en-US" dirty="0"/>
              <a:t>输入大标题</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 y="0"/>
            <a:ext cx="12192000" cy="2308603"/>
          </a:xfrm>
        </p:spPr>
        <p:txBody>
          <a:bodyPr/>
          <a:lstStyle/>
          <a:p>
            <a:endParaRPr lang="zh-CN" altLang="en-US"/>
          </a:p>
        </p:txBody>
      </p:sp>
      <p:sp>
        <p:nvSpPr>
          <p:cNvPr id="6" name="文本占位符 5"/>
          <p:cNvSpPr>
            <a:spLocks noGrp="1"/>
          </p:cNvSpPr>
          <p:nvPr>
            <p:ph type="body" sz="quarter" idx="11" hasCustomPrompt="1"/>
          </p:nvPr>
        </p:nvSpPr>
        <p:spPr>
          <a:xfrm>
            <a:off x="660400" y="3429000"/>
            <a:ext cx="2762739" cy="1504950"/>
          </a:xfrm>
        </p:spPr>
        <p:txBody>
          <a:bodyPr>
            <a:noAutofit/>
          </a:bodyPr>
          <a:lstStyle>
            <a:lvl1pPr marL="0" indent="0" algn="ctr">
              <a:buNone/>
              <a:defRPr sz="9600">
                <a:solidFill>
                  <a:schemeClr val="accent1"/>
                </a:solidFill>
                <a:latin typeface="方正小标宋简体" pitchFamily="1" charset="-122"/>
                <a:ea typeface="方正小标宋简体" pitchFamily="1" charset="-122"/>
              </a:defRPr>
            </a:lvl1pPr>
          </a:lstStyle>
          <a:p>
            <a:pPr lvl="0"/>
            <a:r>
              <a:rPr lang="zh-CN" altLang="en-US" dirty="0"/>
              <a:t>目录</a:t>
            </a:r>
          </a:p>
        </p:txBody>
      </p:sp>
      <p:sp>
        <p:nvSpPr>
          <p:cNvPr id="9" name="文本占位符 8"/>
          <p:cNvSpPr>
            <a:spLocks noGrp="1"/>
          </p:cNvSpPr>
          <p:nvPr>
            <p:ph type="body" sz="quarter" idx="12"/>
          </p:nvPr>
        </p:nvSpPr>
        <p:spPr>
          <a:xfrm>
            <a:off x="1045307" y="5014694"/>
            <a:ext cx="1992924" cy="360850"/>
          </a:xfrm>
        </p:spPr>
        <p:txBody>
          <a:bodyPr>
            <a:noAutofit/>
          </a:bodyPr>
          <a:lstStyle>
            <a:lvl1pPr marL="0" indent="0" algn="dist">
              <a:buFontTx/>
              <a:buNone/>
              <a:defRPr sz="1100" baseline="0">
                <a:solidFill>
                  <a:schemeClr val="accent1"/>
                </a:solidFill>
              </a:defRPr>
            </a:lvl1pPr>
          </a:lstStyle>
          <a:p>
            <a:pPr lvl="0"/>
            <a:r>
              <a:rPr lang="en-US" altLang="zh-CN" dirty="0"/>
              <a:t>CONTENTS</a:t>
            </a:r>
            <a:endParaRPr lang="zh-CN" altLang="en-US" dirty="0"/>
          </a:p>
        </p:txBody>
      </p:sp>
      <p:sp>
        <p:nvSpPr>
          <p:cNvPr id="5" name="矩形 4"/>
          <p:cNvSpPr/>
          <p:nvPr userDrawn="1"/>
        </p:nvSpPr>
        <p:spPr>
          <a:xfrm>
            <a:off x="0" y="2290220"/>
            <a:ext cx="12192001" cy="1968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cxnSp>
        <p:nvCxnSpPr>
          <p:cNvPr id="8" name="直接连接符 7"/>
          <p:cNvCxnSpPr/>
          <p:nvPr userDrawn="1"/>
        </p:nvCxnSpPr>
        <p:spPr>
          <a:xfrm>
            <a:off x="5723340" y="1294827"/>
            <a:ext cx="745319" cy="0"/>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5723340" y="5613415"/>
            <a:ext cx="745319" cy="0"/>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文本占位符 9"/>
          <p:cNvSpPr>
            <a:spLocks noGrp="1"/>
          </p:cNvSpPr>
          <p:nvPr>
            <p:ph type="body" sz="quarter" idx="10" hasCustomPrompt="1"/>
          </p:nvPr>
        </p:nvSpPr>
        <p:spPr>
          <a:xfrm>
            <a:off x="4418011" y="1689433"/>
            <a:ext cx="3355975" cy="1157287"/>
          </a:xfrm>
        </p:spPr>
        <p:txBody>
          <a:bodyPr>
            <a:noAutofit/>
          </a:bodyPr>
          <a:lstStyle>
            <a:lvl1pPr marL="0" indent="0" algn="ctr" defTabSz="914400" rtl="0" eaLnBrk="1" latinLnBrk="0" hangingPunct="1">
              <a:buFontTx/>
              <a:buNone/>
              <a:defRPr lang="zh-CN" altLang="en-US" sz="7200" kern="1200" spc="300" dirty="0">
                <a:solidFill>
                  <a:schemeClr val="lt1"/>
                </a:solidFill>
                <a:latin typeface="+mn-lt"/>
                <a:ea typeface="+mn-ea"/>
                <a:cs typeface="+mn-cs"/>
              </a:defRPr>
            </a:lvl1pPr>
          </a:lstStyle>
          <a:p>
            <a:pPr lvl="0"/>
            <a:r>
              <a:rPr lang="en-US" altLang="zh-CN" dirty="0"/>
              <a:t>01</a:t>
            </a:r>
            <a:endParaRPr lang="zh-CN" altLang="en-US" dirty="0"/>
          </a:p>
        </p:txBody>
      </p:sp>
      <p:sp>
        <p:nvSpPr>
          <p:cNvPr id="12" name="文本占位符 11"/>
          <p:cNvSpPr>
            <a:spLocks noGrp="1"/>
          </p:cNvSpPr>
          <p:nvPr>
            <p:ph type="body" sz="quarter" idx="11" hasCustomPrompt="1"/>
          </p:nvPr>
        </p:nvSpPr>
        <p:spPr>
          <a:xfrm>
            <a:off x="2397746" y="2939737"/>
            <a:ext cx="7396504" cy="1296003"/>
          </a:xfrm>
        </p:spPr>
        <p:txBody>
          <a:bodyPr>
            <a:noAutofit/>
          </a:bodyPr>
          <a:lstStyle>
            <a:lvl1pPr marL="0" indent="0" algn="ctr">
              <a:buFontTx/>
              <a:buNone/>
              <a:defRPr lang="zh-CN" altLang="en-US" sz="8000" kern="1200" spc="300" dirty="0" smtClean="0">
                <a:solidFill>
                  <a:schemeClr val="bg1"/>
                </a:solidFill>
                <a:latin typeface="方正小标宋简体" pitchFamily="1" charset="-122"/>
                <a:ea typeface="方正小标宋简体" pitchFamily="1" charset="-122"/>
                <a:cs typeface="+mn-cs"/>
              </a:defRPr>
            </a:lvl1pPr>
          </a:lstStyle>
          <a:p>
            <a:pPr lvl="0"/>
            <a:r>
              <a:rPr lang="zh-CN" altLang="en-US" dirty="0"/>
              <a:t>章节标题</a:t>
            </a:r>
          </a:p>
        </p:txBody>
      </p:sp>
      <p:sp>
        <p:nvSpPr>
          <p:cNvPr id="14" name="文本占位符 13"/>
          <p:cNvSpPr>
            <a:spLocks noGrp="1"/>
          </p:cNvSpPr>
          <p:nvPr>
            <p:ph type="body" sz="quarter" idx="12" hasCustomPrompt="1"/>
          </p:nvPr>
        </p:nvSpPr>
        <p:spPr>
          <a:xfrm>
            <a:off x="4883260" y="4485305"/>
            <a:ext cx="2448625" cy="229700"/>
          </a:xfrm>
        </p:spPr>
        <p:txBody>
          <a:bodyPr>
            <a:normAutofit/>
          </a:bodyPr>
          <a:lstStyle>
            <a:lvl1pPr marL="0" indent="0" algn="ctr">
              <a:buFontTx/>
              <a:buNone/>
              <a:defRPr lang="zh-CN" altLang="en-US" sz="900" kern="1200" spc="600" dirty="0">
                <a:solidFill>
                  <a:schemeClr val="bg1"/>
                </a:solidFill>
                <a:latin typeface="+mn-lt"/>
                <a:ea typeface="+mn-ea"/>
                <a:cs typeface="+mn-cs"/>
              </a:defRPr>
            </a:lvl1pPr>
          </a:lstStyle>
          <a:p>
            <a:pPr lvl="0"/>
            <a:r>
              <a:rPr lang="en-US" altLang="zh-CN" dirty="0"/>
              <a:t>PART</a:t>
            </a:r>
            <a:r>
              <a:rPr lang="zh-CN" altLang="en-US" dirty="0"/>
              <a:t> </a:t>
            </a:r>
            <a:r>
              <a:rPr lang="en-US" altLang="zh-CN" dirty="0"/>
              <a:t>TITLE</a:t>
            </a:r>
            <a:endParaRPr lang="zh-CN" altLang="en-US" dirty="0"/>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0" y="0"/>
            <a:ext cx="6858000" cy="6858000"/>
          </a:xfrm>
          <a:prstGeom prst="rect">
            <a:avLst/>
          </a:prstGeom>
        </p:spPr>
      </p:pic>
      <p:pic>
        <p:nvPicPr>
          <p:cNvPr id="13" name="图片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86145" y="0"/>
            <a:ext cx="6858000" cy="68580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838F0CA4-2368-4D59-8FBB-2D65A51BC434}" type="datetimeFigureOut">
              <a:rPr lang="zh-CN" altLang="en-US" smtClean="0"/>
              <a:t>2024/9/25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5" name="标题 1"/>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3" name="文本框 12"/>
          <p:cNvSpPr txBox="1"/>
          <p:nvPr userDrawn="1"/>
        </p:nvSpPr>
        <p:spPr>
          <a:xfrm>
            <a:off x="667143" y="6369559"/>
            <a:ext cx="2032514"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方正小标宋简体" pitchFamily="1" charset="-122"/>
                <a:ea typeface="方正小标宋简体" pitchFamily="1" charset="-122"/>
              </a:rPr>
              <a:t>厚德健行    </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3133" y="463797"/>
            <a:ext cx="1945767" cy="427854"/>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段2图式">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38F0CA4-2368-4D59-8FBB-2D65A51BC434}" type="datetimeFigureOut">
              <a:rPr lang="zh-CN" altLang="en-US" smtClean="0"/>
              <a:t>2024/9/25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5" name="标题 1"/>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2" name="矩形 1"/>
          <p:cNvSpPr/>
          <p:nvPr userDrawn="1"/>
        </p:nvSpPr>
        <p:spPr>
          <a:xfrm>
            <a:off x="838201" y="1349829"/>
            <a:ext cx="5098142" cy="4586503"/>
          </a:xfrm>
          <a:prstGeom prst="rect">
            <a:avLst/>
          </a:prstGeom>
          <a:no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图片占位符 7"/>
          <p:cNvSpPr>
            <a:spLocks noGrp="1"/>
          </p:cNvSpPr>
          <p:nvPr>
            <p:ph type="pic" sz="quarter" idx="13"/>
          </p:nvPr>
        </p:nvSpPr>
        <p:spPr>
          <a:xfrm>
            <a:off x="942975" y="1446696"/>
            <a:ext cx="2525713" cy="4392769"/>
          </a:xfrm>
        </p:spPr>
        <p:txBody>
          <a:bodyPr/>
          <a:lstStyle/>
          <a:p>
            <a:endParaRPr lang="zh-CN" altLang="en-US"/>
          </a:p>
        </p:txBody>
      </p:sp>
      <p:sp>
        <p:nvSpPr>
          <p:cNvPr id="19" name="矩形 18"/>
          <p:cNvSpPr/>
          <p:nvPr userDrawn="1"/>
        </p:nvSpPr>
        <p:spPr>
          <a:xfrm>
            <a:off x="6150883" y="1349829"/>
            <a:ext cx="5098142" cy="4586503"/>
          </a:xfrm>
          <a:prstGeom prst="rect">
            <a:avLst/>
          </a:prstGeom>
          <a:no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图片占位符 7"/>
          <p:cNvSpPr>
            <a:spLocks noGrp="1"/>
          </p:cNvSpPr>
          <p:nvPr>
            <p:ph type="pic" sz="quarter" idx="14"/>
          </p:nvPr>
        </p:nvSpPr>
        <p:spPr>
          <a:xfrm>
            <a:off x="6255657" y="1446696"/>
            <a:ext cx="2525713" cy="4392769"/>
          </a:xfrm>
        </p:spPr>
        <p:txBody>
          <a:bodyPr/>
          <a:lstStyle/>
          <a:p>
            <a:endParaRPr lang="zh-CN" altLang="en-US"/>
          </a:p>
        </p:txBody>
      </p:sp>
      <p:sp>
        <p:nvSpPr>
          <p:cNvPr id="17" name="文本框 16"/>
          <p:cNvSpPr txBox="1"/>
          <p:nvPr userDrawn="1"/>
        </p:nvSpPr>
        <p:spPr>
          <a:xfrm>
            <a:off x="667143" y="6369559"/>
            <a:ext cx="2032514"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方正小标宋简体" pitchFamily="1" charset="-122"/>
                <a:ea typeface="方正小标宋简体" pitchFamily="1" charset="-122"/>
              </a:rPr>
              <a:t>厚德健行    </a:t>
            </a:r>
          </a:p>
        </p:txBody>
      </p:sp>
      <p:pic>
        <p:nvPicPr>
          <p:cNvPr id="18" name="图片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3133" y="463797"/>
            <a:ext cx="1945767" cy="427854"/>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段3图式">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38F0CA4-2368-4D59-8FBB-2D65A51BC434}" type="datetimeFigureOut">
              <a:rPr lang="zh-CN" altLang="en-US" smtClean="0"/>
              <a:t>2024/9/25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5" name="标题 1"/>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2" name="矩形 1"/>
          <p:cNvSpPr/>
          <p:nvPr userDrawn="1"/>
        </p:nvSpPr>
        <p:spPr>
          <a:xfrm>
            <a:off x="1465945" y="1364347"/>
            <a:ext cx="9260114"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图片占位符 7"/>
          <p:cNvSpPr>
            <a:spLocks noGrp="1"/>
          </p:cNvSpPr>
          <p:nvPr>
            <p:ph type="pic" sz="quarter" idx="13"/>
          </p:nvPr>
        </p:nvSpPr>
        <p:spPr>
          <a:xfrm>
            <a:off x="1465265" y="1365028"/>
            <a:ext cx="2438400" cy="1450975"/>
          </a:xfrm>
        </p:spPr>
        <p:txBody>
          <a:bodyPr/>
          <a:lstStyle/>
          <a:p>
            <a:endParaRPr lang="zh-CN" altLang="en-US"/>
          </a:p>
        </p:txBody>
      </p:sp>
      <p:cxnSp>
        <p:nvCxnSpPr>
          <p:cNvPr id="18" name="直接连接符 17"/>
          <p:cNvCxnSpPr/>
          <p:nvPr userDrawn="1"/>
        </p:nvCxnSpPr>
        <p:spPr>
          <a:xfrm>
            <a:off x="3904345" y="1364347"/>
            <a:ext cx="0" cy="145142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9" name="矩形 18"/>
          <p:cNvSpPr/>
          <p:nvPr userDrawn="1"/>
        </p:nvSpPr>
        <p:spPr>
          <a:xfrm>
            <a:off x="1465944" y="2938920"/>
            <a:ext cx="9260103"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图片占位符 7"/>
          <p:cNvSpPr>
            <a:spLocks noGrp="1"/>
          </p:cNvSpPr>
          <p:nvPr>
            <p:ph type="pic" sz="quarter" idx="14"/>
          </p:nvPr>
        </p:nvSpPr>
        <p:spPr>
          <a:xfrm>
            <a:off x="1465265" y="2939601"/>
            <a:ext cx="2438400" cy="1450975"/>
          </a:xfrm>
        </p:spPr>
        <p:txBody>
          <a:bodyPr/>
          <a:lstStyle/>
          <a:p>
            <a:endParaRPr lang="zh-CN" altLang="en-US"/>
          </a:p>
        </p:txBody>
      </p:sp>
      <p:cxnSp>
        <p:nvCxnSpPr>
          <p:cNvPr id="21" name="直接连接符 20"/>
          <p:cNvCxnSpPr/>
          <p:nvPr userDrawn="1"/>
        </p:nvCxnSpPr>
        <p:spPr>
          <a:xfrm>
            <a:off x="3904345" y="2938920"/>
            <a:ext cx="0" cy="145142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矩形 21"/>
          <p:cNvSpPr/>
          <p:nvPr userDrawn="1"/>
        </p:nvSpPr>
        <p:spPr>
          <a:xfrm>
            <a:off x="1465945" y="4498750"/>
            <a:ext cx="9260102"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图片占位符 7"/>
          <p:cNvSpPr>
            <a:spLocks noGrp="1"/>
          </p:cNvSpPr>
          <p:nvPr>
            <p:ph type="pic" sz="quarter" idx="15"/>
          </p:nvPr>
        </p:nvSpPr>
        <p:spPr>
          <a:xfrm>
            <a:off x="1465265" y="4499431"/>
            <a:ext cx="2438400" cy="1450975"/>
          </a:xfrm>
        </p:spPr>
        <p:txBody>
          <a:bodyPr/>
          <a:lstStyle/>
          <a:p>
            <a:endParaRPr lang="zh-CN" altLang="en-US"/>
          </a:p>
        </p:txBody>
      </p:sp>
      <p:cxnSp>
        <p:nvCxnSpPr>
          <p:cNvPr id="24" name="直接连接符 23"/>
          <p:cNvCxnSpPr/>
          <p:nvPr userDrawn="1"/>
        </p:nvCxnSpPr>
        <p:spPr>
          <a:xfrm>
            <a:off x="3904345" y="4498750"/>
            <a:ext cx="0" cy="145142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 name="文本框 25"/>
          <p:cNvSpPr txBox="1"/>
          <p:nvPr userDrawn="1"/>
        </p:nvSpPr>
        <p:spPr>
          <a:xfrm>
            <a:off x="667143" y="6369559"/>
            <a:ext cx="2032514"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方正小标宋简体" pitchFamily="1" charset="-122"/>
                <a:ea typeface="方正小标宋简体" pitchFamily="1" charset="-122"/>
              </a:rPr>
              <a:t>厚德健行    </a:t>
            </a:r>
          </a:p>
        </p:txBody>
      </p:sp>
      <p:pic>
        <p:nvPicPr>
          <p:cNvPr id="27" name="图片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3133" y="463797"/>
            <a:ext cx="1945767" cy="427854"/>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圆图人物介绍页">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38F0CA4-2368-4D59-8FBB-2D65A51BC434}" type="datetimeFigureOut">
              <a:rPr lang="zh-CN" altLang="en-US" smtClean="0"/>
              <a:t>2024/9/25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5" name="标题 1"/>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9" name="图片占位符 18"/>
          <p:cNvSpPr>
            <a:spLocks noGrp="1"/>
          </p:cNvSpPr>
          <p:nvPr>
            <p:ph type="pic" sz="quarter" idx="13"/>
          </p:nvPr>
        </p:nvSpPr>
        <p:spPr>
          <a:xfrm>
            <a:off x="2002972" y="2057400"/>
            <a:ext cx="1611086" cy="1611086"/>
          </a:xfrm>
          <a:custGeom>
            <a:avLst/>
            <a:gdLst>
              <a:gd name="connsiteX0" fmla="*/ 805543 w 1611086"/>
              <a:gd name="connsiteY0" fmla="*/ 0 h 1611086"/>
              <a:gd name="connsiteX1" fmla="*/ 1611086 w 1611086"/>
              <a:gd name="connsiteY1" fmla="*/ 805543 h 1611086"/>
              <a:gd name="connsiteX2" fmla="*/ 805543 w 1611086"/>
              <a:gd name="connsiteY2" fmla="*/ 1611086 h 1611086"/>
              <a:gd name="connsiteX3" fmla="*/ 0 w 1611086"/>
              <a:gd name="connsiteY3" fmla="*/ 805543 h 1611086"/>
              <a:gd name="connsiteX4" fmla="*/ 805543 w 1611086"/>
              <a:gd name="connsiteY4" fmla="*/ 0 h 1611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086" h="1611086">
                <a:moveTo>
                  <a:pt x="805543" y="0"/>
                </a:moveTo>
                <a:cubicBezTo>
                  <a:pt x="1250432" y="0"/>
                  <a:pt x="1611086" y="360654"/>
                  <a:pt x="1611086" y="805543"/>
                </a:cubicBezTo>
                <a:cubicBezTo>
                  <a:pt x="1611086" y="1250432"/>
                  <a:pt x="1250432" y="1611086"/>
                  <a:pt x="805543" y="1611086"/>
                </a:cubicBezTo>
                <a:cubicBezTo>
                  <a:pt x="360654" y="1611086"/>
                  <a:pt x="0" y="1250432"/>
                  <a:pt x="0" y="805543"/>
                </a:cubicBezTo>
                <a:cubicBezTo>
                  <a:pt x="0" y="360654"/>
                  <a:pt x="360654" y="0"/>
                  <a:pt x="805543" y="0"/>
                </a:cubicBezTo>
                <a:close/>
              </a:path>
            </a:pathLst>
          </a:custGeom>
        </p:spPr>
        <p:txBody>
          <a:bodyPr wrap="square">
            <a:noAutofit/>
          </a:bodyPr>
          <a:lstStyle/>
          <a:p>
            <a:endParaRPr lang="zh-CN" altLang="en-US"/>
          </a:p>
        </p:txBody>
      </p:sp>
      <p:sp>
        <p:nvSpPr>
          <p:cNvPr id="20" name="图片占位符 19"/>
          <p:cNvSpPr>
            <a:spLocks noGrp="1"/>
          </p:cNvSpPr>
          <p:nvPr>
            <p:ph type="pic" sz="quarter" idx="14"/>
          </p:nvPr>
        </p:nvSpPr>
        <p:spPr>
          <a:xfrm>
            <a:off x="5295901" y="2057400"/>
            <a:ext cx="1611086" cy="1611086"/>
          </a:xfrm>
          <a:custGeom>
            <a:avLst/>
            <a:gdLst>
              <a:gd name="connsiteX0" fmla="*/ 805543 w 1611086"/>
              <a:gd name="connsiteY0" fmla="*/ 0 h 1611086"/>
              <a:gd name="connsiteX1" fmla="*/ 1611086 w 1611086"/>
              <a:gd name="connsiteY1" fmla="*/ 805543 h 1611086"/>
              <a:gd name="connsiteX2" fmla="*/ 805543 w 1611086"/>
              <a:gd name="connsiteY2" fmla="*/ 1611086 h 1611086"/>
              <a:gd name="connsiteX3" fmla="*/ 0 w 1611086"/>
              <a:gd name="connsiteY3" fmla="*/ 805543 h 1611086"/>
              <a:gd name="connsiteX4" fmla="*/ 805543 w 1611086"/>
              <a:gd name="connsiteY4" fmla="*/ 0 h 1611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086" h="1611086">
                <a:moveTo>
                  <a:pt x="805543" y="0"/>
                </a:moveTo>
                <a:cubicBezTo>
                  <a:pt x="1250432" y="0"/>
                  <a:pt x="1611086" y="360654"/>
                  <a:pt x="1611086" y="805543"/>
                </a:cubicBezTo>
                <a:cubicBezTo>
                  <a:pt x="1611086" y="1250432"/>
                  <a:pt x="1250432" y="1611086"/>
                  <a:pt x="805543" y="1611086"/>
                </a:cubicBezTo>
                <a:cubicBezTo>
                  <a:pt x="360654" y="1611086"/>
                  <a:pt x="0" y="1250432"/>
                  <a:pt x="0" y="805543"/>
                </a:cubicBezTo>
                <a:cubicBezTo>
                  <a:pt x="0" y="360654"/>
                  <a:pt x="360654" y="0"/>
                  <a:pt x="805543" y="0"/>
                </a:cubicBezTo>
                <a:close/>
              </a:path>
            </a:pathLst>
          </a:custGeom>
        </p:spPr>
        <p:txBody>
          <a:bodyPr wrap="square">
            <a:noAutofit/>
          </a:bodyPr>
          <a:lstStyle/>
          <a:p>
            <a:endParaRPr lang="zh-CN" altLang="en-US"/>
          </a:p>
        </p:txBody>
      </p:sp>
      <p:sp>
        <p:nvSpPr>
          <p:cNvPr id="23" name="图片占位符 22"/>
          <p:cNvSpPr>
            <a:spLocks noGrp="1"/>
          </p:cNvSpPr>
          <p:nvPr>
            <p:ph type="pic" sz="quarter" idx="15"/>
          </p:nvPr>
        </p:nvSpPr>
        <p:spPr>
          <a:xfrm>
            <a:off x="8588829" y="2057400"/>
            <a:ext cx="1611086" cy="1611086"/>
          </a:xfrm>
          <a:custGeom>
            <a:avLst/>
            <a:gdLst>
              <a:gd name="connsiteX0" fmla="*/ 805543 w 1611086"/>
              <a:gd name="connsiteY0" fmla="*/ 0 h 1611086"/>
              <a:gd name="connsiteX1" fmla="*/ 1611086 w 1611086"/>
              <a:gd name="connsiteY1" fmla="*/ 805543 h 1611086"/>
              <a:gd name="connsiteX2" fmla="*/ 805543 w 1611086"/>
              <a:gd name="connsiteY2" fmla="*/ 1611086 h 1611086"/>
              <a:gd name="connsiteX3" fmla="*/ 0 w 1611086"/>
              <a:gd name="connsiteY3" fmla="*/ 805543 h 1611086"/>
              <a:gd name="connsiteX4" fmla="*/ 805543 w 1611086"/>
              <a:gd name="connsiteY4" fmla="*/ 0 h 1611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086" h="1611086">
                <a:moveTo>
                  <a:pt x="805543" y="0"/>
                </a:moveTo>
                <a:cubicBezTo>
                  <a:pt x="1250432" y="0"/>
                  <a:pt x="1611086" y="360654"/>
                  <a:pt x="1611086" y="805543"/>
                </a:cubicBezTo>
                <a:cubicBezTo>
                  <a:pt x="1611086" y="1250432"/>
                  <a:pt x="1250432" y="1611086"/>
                  <a:pt x="805543" y="1611086"/>
                </a:cubicBezTo>
                <a:cubicBezTo>
                  <a:pt x="360654" y="1611086"/>
                  <a:pt x="0" y="1250432"/>
                  <a:pt x="0" y="805543"/>
                </a:cubicBezTo>
                <a:cubicBezTo>
                  <a:pt x="0" y="360654"/>
                  <a:pt x="360654" y="0"/>
                  <a:pt x="805543" y="0"/>
                </a:cubicBezTo>
                <a:close/>
              </a:path>
            </a:pathLst>
          </a:custGeom>
        </p:spPr>
        <p:txBody>
          <a:bodyPr wrap="square">
            <a:noAutofit/>
          </a:bodyPr>
          <a:lstStyle/>
          <a:p>
            <a:endParaRPr lang="zh-CN" altLang="en-US"/>
          </a:p>
        </p:txBody>
      </p:sp>
      <p:sp>
        <p:nvSpPr>
          <p:cNvPr id="24" name="椭圆 23"/>
          <p:cNvSpPr/>
          <p:nvPr userDrawn="1"/>
        </p:nvSpPr>
        <p:spPr>
          <a:xfrm>
            <a:off x="1861457" y="1915885"/>
            <a:ext cx="1894116" cy="1894116"/>
          </a:xfrm>
          <a:prstGeom prst="ellipse">
            <a:avLst/>
          </a:prstGeom>
          <a:noFill/>
          <a:ln w="63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2035630" y="2106030"/>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3352801" y="3521172"/>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userDrawn="1"/>
        </p:nvSpPr>
        <p:spPr>
          <a:xfrm>
            <a:off x="3450771" y="3673572"/>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userDrawn="1"/>
        </p:nvSpPr>
        <p:spPr>
          <a:xfrm>
            <a:off x="8447316" y="1915885"/>
            <a:ext cx="1894116" cy="1894116"/>
          </a:xfrm>
          <a:prstGeom prst="ellipse">
            <a:avLst/>
          </a:prstGeom>
          <a:noFill/>
          <a:ln w="63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userDrawn="1"/>
        </p:nvSpPr>
        <p:spPr>
          <a:xfrm>
            <a:off x="8621489" y="2106030"/>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userDrawn="1"/>
        </p:nvSpPr>
        <p:spPr>
          <a:xfrm>
            <a:off x="9938660" y="3521172"/>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userDrawn="1"/>
        </p:nvSpPr>
        <p:spPr>
          <a:xfrm>
            <a:off x="10036630" y="3673572"/>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userDrawn="1"/>
        </p:nvSpPr>
        <p:spPr>
          <a:xfrm>
            <a:off x="5154774" y="1915885"/>
            <a:ext cx="1894116" cy="1894116"/>
          </a:xfrm>
          <a:prstGeom prst="ellipse">
            <a:avLst/>
          </a:prstGeom>
          <a:noFill/>
          <a:ln w="63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userDrawn="1"/>
        </p:nvSpPr>
        <p:spPr>
          <a:xfrm>
            <a:off x="5328947" y="2106030"/>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userDrawn="1"/>
        </p:nvSpPr>
        <p:spPr>
          <a:xfrm>
            <a:off x="6646118" y="3521172"/>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userDrawn="1"/>
        </p:nvSpPr>
        <p:spPr>
          <a:xfrm>
            <a:off x="6744088" y="3673572"/>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userDrawn="1"/>
        </p:nvSpPr>
        <p:spPr>
          <a:xfrm>
            <a:off x="667143" y="6369559"/>
            <a:ext cx="2032514"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方正小标宋简体" pitchFamily="1" charset="-122"/>
                <a:ea typeface="方正小标宋简体" pitchFamily="1" charset="-122"/>
              </a:rPr>
              <a:t>厚德健行    </a:t>
            </a:r>
          </a:p>
        </p:txBody>
      </p:sp>
      <p:pic>
        <p:nvPicPr>
          <p:cNvPr id="38" name="图片 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3133" y="463797"/>
            <a:ext cx="1945767" cy="427854"/>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段2图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38F0CA4-2368-4D59-8FBB-2D65A51BC434}" type="datetimeFigureOut">
              <a:rPr lang="zh-CN" altLang="en-US" smtClean="0"/>
              <a:t>2024/9/25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6" name="矩形 5"/>
          <p:cNvSpPr/>
          <p:nvPr userDrawn="1"/>
        </p:nvSpPr>
        <p:spPr>
          <a:xfrm>
            <a:off x="4327769" y="1391559"/>
            <a:ext cx="3536462" cy="3851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9" name="文本占位符 18"/>
          <p:cNvSpPr>
            <a:spLocks noGrp="1"/>
          </p:cNvSpPr>
          <p:nvPr>
            <p:ph type="body" sz="quarter" idx="13" hasCustomPrompt="1"/>
          </p:nvPr>
        </p:nvSpPr>
        <p:spPr>
          <a:xfrm>
            <a:off x="674077" y="5443570"/>
            <a:ext cx="10858500" cy="748228"/>
          </a:xfrm>
        </p:spPr>
        <p:txBody>
          <a:bodyPr/>
          <a:lstStyle>
            <a:lvl1pPr marL="0" marR="0" indent="0" algn="l" defTabSz="914400" rtl="0" eaLnBrk="1" fontAlgn="auto" latinLnBrk="0" hangingPunct="1">
              <a:lnSpc>
                <a:spcPct val="120000"/>
              </a:lnSpc>
              <a:spcBef>
                <a:spcPts val="1000"/>
              </a:spcBef>
              <a:spcAft>
                <a:spcPts val="0"/>
              </a:spcAft>
              <a:buClrTx/>
              <a:buSzTx/>
              <a:buFontTx/>
              <a:buNone/>
              <a:defRPr lang="zh-CN" altLang="en-US" sz="1800" kern="1200" spc="300" dirty="0" smtClean="0">
                <a:solidFill>
                  <a:schemeClr val="tx1">
                    <a:lumMod val="85000"/>
                    <a:lumOff val="15000"/>
                  </a:schemeClr>
                </a:solidFill>
                <a:latin typeface="+mn-lt"/>
                <a:ea typeface="+mn-ea"/>
                <a:cs typeface="+mn-cs"/>
              </a:defRPr>
            </a:lvl1pPr>
            <a:lvl4pPr marL="1371600" indent="0">
              <a:buNone/>
              <a:defRPr/>
            </a:lvl4pPr>
          </a:lstStyle>
          <a:p>
            <a:pPr marL="0" marR="0" lvl="0" indent="0" algn="l" defTabSz="914400" rtl="0" eaLnBrk="1" fontAlgn="auto" latinLnBrk="0" hangingPunct="1">
              <a:lnSpc>
                <a:spcPct val="120000"/>
              </a:lnSpc>
              <a:spcBef>
                <a:spcPts val="1000"/>
              </a:spcBef>
              <a:spcAft>
                <a:spcPts val="0"/>
              </a:spcAft>
              <a:buClrTx/>
              <a:buSzTx/>
              <a:buFontTx/>
              <a:buNone/>
              <a:defRPr/>
            </a:pPr>
            <a:r>
              <a:rPr lang="zh-CN" altLang="en-US" sz="1800" dirty="0"/>
              <a:t>这里可以输入一段话，充分解释这个标题的内容，接下来是废话。这里可以输入一段话，充分解释这个标题的内容，接下来是废话。这里可以输入一段话充分解释。</a:t>
            </a:r>
          </a:p>
        </p:txBody>
      </p:sp>
      <p:sp>
        <p:nvSpPr>
          <p:cNvPr id="24" name="图片占位符 23"/>
          <p:cNvSpPr>
            <a:spLocks noGrp="1"/>
          </p:cNvSpPr>
          <p:nvPr>
            <p:ph type="pic" sz="quarter" idx="14"/>
          </p:nvPr>
        </p:nvSpPr>
        <p:spPr>
          <a:xfrm>
            <a:off x="660400" y="1391559"/>
            <a:ext cx="3536462" cy="3851998"/>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dirty="0"/>
          </a:p>
        </p:txBody>
      </p:sp>
      <p:sp>
        <p:nvSpPr>
          <p:cNvPr id="25" name="图片占位符 24"/>
          <p:cNvSpPr>
            <a:spLocks noGrp="1"/>
          </p:cNvSpPr>
          <p:nvPr>
            <p:ph type="pic" sz="quarter" idx="15"/>
          </p:nvPr>
        </p:nvSpPr>
        <p:spPr>
          <a:xfrm>
            <a:off x="7982438" y="1391559"/>
            <a:ext cx="3536462" cy="3851998"/>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a:p>
        </p:txBody>
      </p:sp>
      <p:sp>
        <p:nvSpPr>
          <p:cNvPr id="29" name="文本占位符 28"/>
          <p:cNvSpPr>
            <a:spLocks noGrp="1"/>
          </p:cNvSpPr>
          <p:nvPr>
            <p:ph type="body" sz="quarter" idx="16" hasCustomPrompt="1"/>
          </p:nvPr>
        </p:nvSpPr>
        <p:spPr>
          <a:xfrm>
            <a:off x="4347089" y="3354377"/>
            <a:ext cx="3489325" cy="1597001"/>
          </a:xfrm>
          <a:noFill/>
          <a:ln>
            <a:noFill/>
          </a:ln>
        </p:spPr>
        <p:txBody>
          <a:bodyPr wrap="square" lIns="0" tIns="0" rIns="0" bIns="0" rtlCol="0" anchor="t" anchorCtr="0">
            <a:noAutofit/>
          </a:bodyPr>
          <a:lstStyle>
            <a:lvl1pPr marL="0" indent="0" algn="ctr">
              <a:spcBef>
                <a:spcPts val="0"/>
              </a:spcBef>
              <a:buFontTx/>
              <a:buNone/>
              <a:defRPr lang="zh-CN" altLang="en-US" sz="4000" dirty="0" smtClean="0">
                <a:solidFill>
                  <a:schemeClr val="bg1"/>
                </a:solidFill>
                <a:latin typeface="方正小标宋简体" pitchFamily="1" charset="-122"/>
                <a:ea typeface="方正小标宋简体" pitchFamily="1" charset="-122"/>
              </a:defRPr>
            </a:lvl1pPr>
          </a:lstStyle>
          <a:p>
            <a:pPr marL="0" lvl="0" algn="ctr">
              <a:lnSpc>
                <a:spcPct val="130000"/>
              </a:lnSpc>
            </a:pPr>
            <a:r>
              <a:rPr lang="zh-CN" altLang="en-US" dirty="0"/>
              <a:t>在此输入</a:t>
            </a:r>
            <a:endParaRPr lang="en-US" altLang="zh-CN" dirty="0"/>
          </a:p>
          <a:p>
            <a:pPr marL="0" lvl="0" algn="ctr">
              <a:lnSpc>
                <a:spcPct val="130000"/>
              </a:lnSpc>
            </a:pPr>
            <a:r>
              <a:rPr lang="zh-CN" altLang="en-US" dirty="0"/>
              <a:t>段落标题</a:t>
            </a:r>
          </a:p>
        </p:txBody>
      </p:sp>
      <p:cxnSp>
        <p:nvCxnSpPr>
          <p:cNvPr id="18" name="直接箭头连接符 17"/>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userDrawn="1"/>
        </p:nvSpPr>
        <p:spPr>
          <a:xfrm>
            <a:off x="667143" y="6369559"/>
            <a:ext cx="2032514"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方正小标宋简体" pitchFamily="1" charset="-122"/>
                <a:ea typeface="方正小标宋简体" pitchFamily="1" charset="-122"/>
              </a:rPr>
              <a:t>厚德健行    </a:t>
            </a:r>
          </a:p>
        </p:txBody>
      </p:sp>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3133" y="463797"/>
            <a:ext cx="1945767" cy="42785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A5AB183-5463-43E3-B8E7-CFF7F6EA2C57}" type="datetimeFigureOut">
              <a:rPr lang="zh-CN" altLang="en-US" smtClean="0"/>
              <a:t>2024/9/25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B4EFA20-DE4F-4A15-BB81-C2D9A63BEBF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段2图式_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38F0CA4-2368-4D59-8FBB-2D65A51BC434}" type="datetimeFigureOut">
              <a:rPr lang="zh-CN" altLang="en-US" smtClean="0"/>
              <a:t>2024/9/25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2" name="矩形 11"/>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24" name="图片占位符 23"/>
          <p:cNvSpPr>
            <a:spLocks noGrp="1"/>
          </p:cNvSpPr>
          <p:nvPr>
            <p:ph type="pic" sz="quarter" idx="14"/>
          </p:nvPr>
        </p:nvSpPr>
        <p:spPr>
          <a:xfrm>
            <a:off x="660400" y="1150574"/>
            <a:ext cx="2446215" cy="4983526"/>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dirty="0"/>
          </a:p>
        </p:txBody>
      </p:sp>
      <p:cxnSp>
        <p:nvCxnSpPr>
          <p:cNvPr id="18" name="直接箭头连接符 17"/>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20" name="图片占位符 23"/>
          <p:cNvSpPr>
            <a:spLocks noGrp="1"/>
          </p:cNvSpPr>
          <p:nvPr>
            <p:ph type="pic" sz="quarter" idx="15"/>
          </p:nvPr>
        </p:nvSpPr>
        <p:spPr>
          <a:xfrm>
            <a:off x="3180861" y="1150574"/>
            <a:ext cx="2446215" cy="4983526"/>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dirty="0"/>
          </a:p>
        </p:txBody>
      </p:sp>
      <p:sp>
        <p:nvSpPr>
          <p:cNvPr id="19" name="文本框 18"/>
          <p:cNvSpPr txBox="1"/>
          <p:nvPr userDrawn="1"/>
        </p:nvSpPr>
        <p:spPr>
          <a:xfrm>
            <a:off x="667143" y="6369559"/>
            <a:ext cx="2032514"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方正小标宋简体" pitchFamily="1" charset="-122"/>
                <a:ea typeface="方正小标宋简体" pitchFamily="1" charset="-122"/>
              </a:rPr>
              <a:t>厚德健行    </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3133" y="463797"/>
            <a:ext cx="1945767" cy="427854"/>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段2图式_3">
    <p:spTree>
      <p:nvGrpSpPr>
        <p:cNvPr id="1" name=""/>
        <p:cNvGrpSpPr/>
        <p:nvPr/>
      </p:nvGrpSpPr>
      <p:grpSpPr>
        <a:xfrm>
          <a:off x="0" y="0"/>
          <a:ext cx="0" cy="0"/>
          <a:chOff x="0" y="0"/>
          <a:chExt cx="0" cy="0"/>
        </a:xfrm>
      </p:grpSpPr>
      <p:sp>
        <p:nvSpPr>
          <p:cNvPr id="20" name="图片占位符 23"/>
          <p:cNvSpPr>
            <a:spLocks noGrp="1"/>
          </p:cNvSpPr>
          <p:nvPr>
            <p:ph type="pic" sz="quarter" idx="14"/>
          </p:nvPr>
        </p:nvSpPr>
        <p:spPr>
          <a:xfrm>
            <a:off x="5861229" y="1296300"/>
            <a:ext cx="5435600" cy="2278411"/>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dirty="0"/>
          </a:p>
        </p:txBody>
      </p:sp>
      <p:sp>
        <p:nvSpPr>
          <p:cNvPr id="22" name="图片占位符 23"/>
          <p:cNvSpPr>
            <a:spLocks noGrp="1"/>
          </p:cNvSpPr>
          <p:nvPr>
            <p:ph type="pic" sz="quarter" idx="15"/>
          </p:nvPr>
        </p:nvSpPr>
        <p:spPr>
          <a:xfrm>
            <a:off x="5854879" y="3681116"/>
            <a:ext cx="5441950" cy="2278411"/>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dirty="0"/>
          </a:p>
        </p:txBody>
      </p:sp>
      <p:sp>
        <p:nvSpPr>
          <p:cNvPr id="3" name="日期占位符 2"/>
          <p:cNvSpPr>
            <a:spLocks noGrp="1"/>
          </p:cNvSpPr>
          <p:nvPr>
            <p:ph type="dt" sz="half" idx="10"/>
          </p:nvPr>
        </p:nvSpPr>
        <p:spPr/>
        <p:txBody>
          <a:bodyPr/>
          <a:lstStyle/>
          <a:p>
            <a:fld id="{838F0CA4-2368-4D59-8FBB-2D65A51BC434}" type="datetimeFigureOut">
              <a:rPr lang="zh-CN" altLang="en-US" smtClean="0"/>
              <a:t>2024/9/25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2" name="矩形 11"/>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
          <p:cNvSpPr>
            <a:spLocks noGrp="1"/>
          </p:cNvSpPr>
          <p:nvPr>
            <p:ph type="title"/>
          </p:nvPr>
        </p:nvSpPr>
        <p:spPr>
          <a:xfrm>
            <a:off x="660400" y="345937"/>
            <a:ext cx="9233879" cy="663575"/>
          </a:xfrm>
        </p:spPr>
        <p:txBody>
          <a:bodyPr/>
          <a:lstStyle/>
          <a:p>
            <a:r>
              <a:rPr lang="zh-CN" altLang="en-US" dirty="0"/>
              <a:t>单击此处编辑母版标题样式</a:t>
            </a:r>
          </a:p>
        </p:txBody>
      </p:sp>
      <p:cxnSp>
        <p:nvCxnSpPr>
          <p:cNvPr id="18" name="直接箭头连接符 17"/>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9" name="文本框 18"/>
          <p:cNvSpPr txBox="1"/>
          <p:nvPr userDrawn="1"/>
        </p:nvSpPr>
        <p:spPr>
          <a:xfrm>
            <a:off x="667143" y="6369559"/>
            <a:ext cx="2032514"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方正小标宋简体" pitchFamily="1" charset="-122"/>
                <a:ea typeface="方正小标宋简体" pitchFamily="1" charset="-122"/>
              </a:rPr>
              <a:t>厚德健行    </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3133" y="463797"/>
            <a:ext cx="1945767" cy="427854"/>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多段3图式">
    <p:spTree>
      <p:nvGrpSpPr>
        <p:cNvPr id="1" name=""/>
        <p:cNvGrpSpPr/>
        <p:nvPr/>
      </p:nvGrpSpPr>
      <p:grpSpPr>
        <a:xfrm>
          <a:off x="0" y="0"/>
          <a:ext cx="0" cy="0"/>
          <a:chOff x="0" y="0"/>
          <a:chExt cx="0" cy="0"/>
        </a:xfrm>
      </p:grpSpPr>
      <p:sp>
        <p:nvSpPr>
          <p:cNvPr id="38" name="图片占位符 37"/>
          <p:cNvSpPr>
            <a:spLocks noGrp="1"/>
          </p:cNvSpPr>
          <p:nvPr>
            <p:ph type="pic" sz="quarter" idx="23"/>
          </p:nvPr>
        </p:nvSpPr>
        <p:spPr>
          <a:xfrm>
            <a:off x="6198570" y="1396495"/>
            <a:ext cx="2617522" cy="3460607"/>
          </a:xfrm>
          <a:custGeom>
            <a:avLst/>
            <a:gdLst>
              <a:gd name="connsiteX0" fmla="*/ 0 w 2617522"/>
              <a:gd name="connsiteY0" fmla="*/ 0 h 3460607"/>
              <a:gd name="connsiteX1" fmla="*/ 2617522 w 2617522"/>
              <a:gd name="connsiteY1" fmla="*/ 0 h 3460607"/>
              <a:gd name="connsiteX2" fmla="*/ 2617522 w 2617522"/>
              <a:gd name="connsiteY2" fmla="*/ 3460607 h 3460607"/>
              <a:gd name="connsiteX3" fmla="*/ 0 w 2617522"/>
              <a:gd name="connsiteY3" fmla="*/ 3460607 h 3460607"/>
            </a:gdLst>
            <a:ahLst/>
            <a:cxnLst>
              <a:cxn ang="0">
                <a:pos x="connsiteX0" y="connsiteY0"/>
              </a:cxn>
              <a:cxn ang="0">
                <a:pos x="connsiteX1" y="connsiteY1"/>
              </a:cxn>
              <a:cxn ang="0">
                <a:pos x="connsiteX2" y="connsiteY2"/>
              </a:cxn>
              <a:cxn ang="0">
                <a:pos x="connsiteX3" y="connsiteY3"/>
              </a:cxn>
            </a:cxnLst>
            <a:rect l="l" t="t" r="r" b="b"/>
            <a:pathLst>
              <a:path w="2617522" h="3460607">
                <a:moveTo>
                  <a:pt x="0" y="0"/>
                </a:moveTo>
                <a:lnTo>
                  <a:pt x="2617522" y="0"/>
                </a:lnTo>
                <a:lnTo>
                  <a:pt x="2617522" y="3460607"/>
                </a:lnTo>
                <a:lnTo>
                  <a:pt x="0" y="3460607"/>
                </a:lnTo>
                <a:close/>
              </a:path>
            </a:pathLst>
          </a:custGeom>
        </p:spPr>
        <p:txBody>
          <a:bodyPr wrap="square">
            <a:noAutofit/>
          </a:bodyPr>
          <a:lstStyle/>
          <a:p>
            <a:endParaRPr lang="zh-CN" altLang="en-US"/>
          </a:p>
        </p:txBody>
      </p:sp>
      <p:sp>
        <p:nvSpPr>
          <p:cNvPr id="4" name="日期占位符 3"/>
          <p:cNvSpPr>
            <a:spLocks noGrp="1"/>
          </p:cNvSpPr>
          <p:nvPr>
            <p:ph type="dt" sz="half" idx="10"/>
          </p:nvPr>
        </p:nvSpPr>
        <p:spPr/>
        <p:txBody>
          <a:bodyPr/>
          <a:lstStyle/>
          <a:p>
            <a:fld id="{838F0CA4-2368-4D59-8FBB-2D65A51BC434}" type="datetimeFigureOut">
              <a:rPr lang="zh-CN" altLang="en-US" smtClean="0"/>
              <a:t>2024/9/25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7" name="文本占位符 6"/>
          <p:cNvSpPr>
            <a:spLocks noGrp="1"/>
          </p:cNvSpPr>
          <p:nvPr>
            <p:ph type="body" sz="quarter" idx="13" hasCustomPrompt="1"/>
          </p:nvPr>
        </p:nvSpPr>
        <p:spPr>
          <a:xfrm>
            <a:off x="664422" y="4957988"/>
            <a:ext cx="2617200" cy="361950"/>
          </a:xfrm>
        </p:spPr>
        <p:txBody>
          <a:bodyPr>
            <a:noAutofit/>
          </a:bodyPr>
          <a:lstStyle>
            <a:lvl1pPr marL="0" indent="0" algn="l" defTabSz="914400" rtl="0" eaLnBrk="1" latinLnBrk="0" hangingPunct="1">
              <a:lnSpc>
                <a:spcPct val="130000"/>
              </a:lnSpc>
              <a:buFontTx/>
              <a:buNone/>
              <a:defRPr lang="zh-CN" altLang="en-US" sz="2000" kern="1200" spc="300" dirty="0">
                <a:solidFill>
                  <a:schemeClr val="accent1"/>
                </a:solidFill>
                <a:latin typeface="方正小标宋简体" pitchFamily="1" charset="-122"/>
                <a:ea typeface="方正小标宋简体" pitchFamily="1" charset="-122"/>
                <a:cs typeface="+mn-cs"/>
              </a:defRPr>
            </a:lvl1pPr>
          </a:lstStyle>
          <a:p>
            <a:pPr lvl="0"/>
            <a:r>
              <a:rPr lang="zh-CN" altLang="en-US" dirty="0"/>
              <a:t>图片标题</a:t>
            </a:r>
          </a:p>
        </p:txBody>
      </p:sp>
      <p:sp>
        <p:nvSpPr>
          <p:cNvPr id="28" name="文本占位符 6"/>
          <p:cNvSpPr>
            <a:spLocks noGrp="1"/>
          </p:cNvSpPr>
          <p:nvPr>
            <p:ph type="body" sz="quarter" idx="14" hasCustomPrompt="1"/>
          </p:nvPr>
        </p:nvSpPr>
        <p:spPr>
          <a:xfrm>
            <a:off x="664422" y="5410461"/>
            <a:ext cx="2617200" cy="723633"/>
          </a:xfrm>
        </p:spPr>
        <p:txBody>
          <a:bodyPr>
            <a:noAutofit/>
          </a:bodyPr>
          <a:lstStyle>
            <a:lvl1pPr marL="0" marR="0" indent="0" algn="just" defTabSz="914400" rtl="0" eaLnBrk="1" fontAlgn="auto" latinLnBrk="0" hangingPunct="1">
              <a:lnSpc>
                <a:spcPct val="130000"/>
              </a:lnSpc>
              <a:spcBef>
                <a:spcPts val="1000"/>
              </a:spcBef>
              <a:spcAft>
                <a:spcPts val="0"/>
              </a:spcAft>
              <a:buClrTx/>
              <a:buSzTx/>
              <a:buFontTx/>
              <a:buNone/>
              <a:defRPr lang="zh-CN" altLang="en-US" sz="1200" kern="1200" spc="300" dirty="0">
                <a:solidFill>
                  <a:schemeClr val="tx1">
                    <a:lumMod val="85000"/>
                    <a:lumOff val="15000"/>
                  </a:schemeClr>
                </a:solidFill>
                <a:latin typeface="+mn-lt"/>
                <a:ea typeface="+mn-ea"/>
                <a:cs typeface="+mn-cs"/>
              </a:defRPr>
            </a:lvl1pPr>
          </a:lstStyle>
          <a:p>
            <a:pPr marL="0" marR="0" lvl="0" indent="0" algn="l" defTabSz="914400" rtl="0" eaLnBrk="1" fontAlgn="auto" latinLnBrk="0" hangingPunct="1">
              <a:lnSpc>
                <a:spcPct val="130000"/>
              </a:lnSpc>
              <a:spcBef>
                <a:spcPts val="1000"/>
              </a:spcBef>
              <a:spcAft>
                <a:spcPts val="0"/>
              </a:spcAft>
              <a:buClrTx/>
              <a:buSzTx/>
              <a:buFontTx/>
              <a:buNone/>
              <a:defRPr/>
            </a:pPr>
            <a:r>
              <a:rPr lang="zh-CN" altLang="en-US" dirty="0"/>
              <a:t>这里可以输入一段话，充分解释这张图片，介绍这张图片。这里可以输入一段话</a:t>
            </a:r>
          </a:p>
        </p:txBody>
      </p:sp>
      <p:sp>
        <p:nvSpPr>
          <p:cNvPr id="29" name="文本占位符 6"/>
          <p:cNvSpPr>
            <a:spLocks noGrp="1"/>
          </p:cNvSpPr>
          <p:nvPr>
            <p:ph type="body" sz="quarter" idx="15" hasCustomPrompt="1"/>
          </p:nvPr>
        </p:nvSpPr>
        <p:spPr>
          <a:xfrm>
            <a:off x="3431496" y="4957988"/>
            <a:ext cx="2617200" cy="361950"/>
          </a:xfrm>
        </p:spPr>
        <p:txBody>
          <a:bodyPr>
            <a:noAutofit/>
          </a:bodyPr>
          <a:lstStyle>
            <a:lvl1pPr marL="0" indent="0" algn="l" defTabSz="914400" rtl="0" eaLnBrk="1" latinLnBrk="0" hangingPunct="1">
              <a:lnSpc>
                <a:spcPct val="130000"/>
              </a:lnSpc>
              <a:buFontTx/>
              <a:buNone/>
              <a:defRPr lang="zh-CN" altLang="en-US" sz="2000" kern="1200" spc="300" dirty="0">
                <a:solidFill>
                  <a:schemeClr val="accent1"/>
                </a:solidFill>
                <a:latin typeface="方正小标宋简体" pitchFamily="1" charset="-122"/>
                <a:ea typeface="方正小标宋简体" pitchFamily="1" charset="-122"/>
                <a:cs typeface="+mn-cs"/>
              </a:defRPr>
            </a:lvl1pPr>
          </a:lstStyle>
          <a:p>
            <a:pPr lvl="0"/>
            <a:r>
              <a:rPr lang="zh-CN" altLang="en-US" dirty="0"/>
              <a:t>图片标题</a:t>
            </a:r>
          </a:p>
        </p:txBody>
      </p:sp>
      <p:sp>
        <p:nvSpPr>
          <p:cNvPr id="30" name="文本占位符 6"/>
          <p:cNvSpPr>
            <a:spLocks noGrp="1"/>
          </p:cNvSpPr>
          <p:nvPr>
            <p:ph type="body" sz="quarter" idx="16" hasCustomPrompt="1"/>
          </p:nvPr>
        </p:nvSpPr>
        <p:spPr>
          <a:xfrm>
            <a:off x="3431496" y="5410461"/>
            <a:ext cx="2617200" cy="723633"/>
          </a:xfrm>
        </p:spPr>
        <p:txBody>
          <a:bodyPr>
            <a:noAutofit/>
          </a:bodyPr>
          <a:lstStyle>
            <a:lvl1pPr marL="0" marR="0" indent="0" algn="just" defTabSz="914400" rtl="0" eaLnBrk="1" fontAlgn="auto" latinLnBrk="0" hangingPunct="1">
              <a:lnSpc>
                <a:spcPct val="130000"/>
              </a:lnSpc>
              <a:spcBef>
                <a:spcPts val="1000"/>
              </a:spcBef>
              <a:spcAft>
                <a:spcPts val="0"/>
              </a:spcAft>
              <a:buClrTx/>
              <a:buSzTx/>
              <a:buFontTx/>
              <a:buNone/>
              <a:defRPr lang="zh-CN" altLang="en-US" sz="1200" kern="1200" spc="300" dirty="0">
                <a:solidFill>
                  <a:schemeClr val="tx1">
                    <a:lumMod val="85000"/>
                    <a:lumOff val="15000"/>
                  </a:schemeClr>
                </a:solidFill>
                <a:latin typeface="+mn-lt"/>
                <a:ea typeface="+mn-ea"/>
                <a:cs typeface="+mn-cs"/>
              </a:defRPr>
            </a:lvl1pPr>
          </a:lstStyle>
          <a:p>
            <a:pPr marL="0" marR="0" lvl="0" indent="0" algn="l" defTabSz="914400" rtl="0" eaLnBrk="1" fontAlgn="auto" latinLnBrk="0" hangingPunct="1">
              <a:lnSpc>
                <a:spcPct val="130000"/>
              </a:lnSpc>
              <a:spcBef>
                <a:spcPts val="1000"/>
              </a:spcBef>
              <a:spcAft>
                <a:spcPts val="0"/>
              </a:spcAft>
              <a:buClrTx/>
              <a:buSzTx/>
              <a:buFontTx/>
              <a:buNone/>
              <a:defRPr/>
            </a:pPr>
            <a:r>
              <a:rPr lang="zh-CN" altLang="en-US" dirty="0"/>
              <a:t>这里可以输入一段话，充分解释这张图片，介绍这张图片。这里可以输入一段话</a:t>
            </a:r>
          </a:p>
        </p:txBody>
      </p:sp>
      <p:sp>
        <p:nvSpPr>
          <p:cNvPr id="31" name="文本占位符 6"/>
          <p:cNvSpPr>
            <a:spLocks noGrp="1"/>
          </p:cNvSpPr>
          <p:nvPr>
            <p:ph type="body" sz="quarter" idx="17" hasCustomPrompt="1"/>
          </p:nvPr>
        </p:nvSpPr>
        <p:spPr>
          <a:xfrm>
            <a:off x="6198570" y="4957988"/>
            <a:ext cx="2617200" cy="361950"/>
          </a:xfrm>
        </p:spPr>
        <p:txBody>
          <a:bodyPr>
            <a:noAutofit/>
          </a:bodyPr>
          <a:lstStyle>
            <a:lvl1pPr marL="0" indent="0" algn="l" defTabSz="914400" rtl="0" eaLnBrk="1" latinLnBrk="0" hangingPunct="1">
              <a:lnSpc>
                <a:spcPct val="130000"/>
              </a:lnSpc>
              <a:buFontTx/>
              <a:buNone/>
              <a:defRPr lang="zh-CN" altLang="en-US" sz="2000" kern="1200" spc="300" dirty="0">
                <a:solidFill>
                  <a:schemeClr val="accent1"/>
                </a:solidFill>
                <a:latin typeface="方正小标宋简体" pitchFamily="1" charset="-122"/>
                <a:ea typeface="方正小标宋简体" pitchFamily="1" charset="-122"/>
                <a:cs typeface="+mn-cs"/>
              </a:defRPr>
            </a:lvl1pPr>
          </a:lstStyle>
          <a:p>
            <a:pPr lvl="0"/>
            <a:r>
              <a:rPr lang="zh-CN" altLang="en-US" dirty="0"/>
              <a:t>图片标题</a:t>
            </a:r>
          </a:p>
        </p:txBody>
      </p:sp>
      <p:sp>
        <p:nvSpPr>
          <p:cNvPr id="32" name="文本占位符 6"/>
          <p:cNvSpPr>
            <a:spLocks noGrp="1"/>
          </p:cNvSpPr>
          <p:nvPr>
            <p:ph type="body" sz="quarter" idx="18" hasCustomPrompt="1"/>
          </p:nvPr>
        </p:nvSpPr>
        <p:spPr>
          <a:xfrm>
            <a:off x="6198570" y="5410461"/>
            <a:ext cx="2617200" cy="723633"/>
          </a:xfrm>
        </p:spPr>
        <p:txBody>
          <a:bodyPr>
            <a:noAutofit/>
          </a:bodyPr>
          <a:lstStyle>
            <a:lvl1pPr marL="0" marR="0" indent="0" algn="just" defTabSz="914400" rtl="0" eaLnBrk="1" fontAlgn="auto" latinLnBrk="0" hangingPunct="1">
              <a:lnSpc>
                <a:spcPct val="130000"/>
              </a:lnSpc>
              <a:spcBef>
                <a:spcPts val="1000"/>
              </a:spcBef>
              <a:spcAft>
                <a:spcPts val="0"/>
              </a:spcAft>
              <a:buClrTx/>
              <a:buSzTx/>
              <a:buFontTx/>
              <a:buNone/>
              <a:defRPr lang="zh-CN" altLang="en-US" sz="1200" kern="1200" spc="300" dirty="0">
                <a:solidFill>
                  <a:schemeClr val="tx1">
                    <a:lumMod val="85000"/>
                    <a:lumOff val="15000"/>
                  </a:schemeClr>
                </a:solidFill>
                <a:latin typeface="+mn-lt"/>
                <a:ea typeface="+mn-ea"/>
                <a:cs typeface="+mn-cs"/>
              </a:defRPr>
            </a:lvl1pPr>
          </a:lstStyle>
          <a:p>
            <a:pPr marL="0" marR="0" lvl="0" indent="0" algn="l" defTabSz="914400" rtl="0" eaLnBrk="1" fontAlgn="auto" latinLnBrk="0" hangingPunct="1">
              <a:lnSpc>
                <a:spcPct val="130000"/>
              </a:lnSpc>
              <a:spcBef>
                <a:spcPts val="1000"/>
              </a:spcBef>
              <a:spcAft>
                <a:spcPts val="0"/>
              </a:spcAft>
              <a:buClrTx/>
              <a:buSzTx/>
              <a:buFontTx/>
              <a:buNone/>
              <a:defRPr/>
            </a:pPr>
            <a:r>
              <a:rPr lang="zh-CN" altLang="en-US" dirty="0"/>
              <a:t>这里可以输入一段话，充分解释这张图片，介绍这张图片。这里可以输入一段话</a:t>
            </a:r>
          </a:p>
        </p:txBody>
      </p:sp>
      <p:sp>
        <p:nvSpPr>
          <p:cNvPr id="33" name="文本占位符 6"/>
          <p:cNvSpPr>
            <a:spLocks noGrp="1"/>
          </p:cNvSpPr>
          <p:nvPr>
            <p:ph type="body" sz="quarter" idx="19" hasCustomPrompt="1"/>
          </p:nvPr>
        </p:nvSpPr>
        <p:spPr>
          <a:xfrm>
            <a:off x="9093889" y="2405063"/>
            <a:ext cx="2425011" cy="1052063"/>
          </a:xfrm>
        </p:spPr>
        <p:txBody>
          <a:bodyPr>
            <a:noAutofit/>
          </a:bodyPr>
          <a:lstStyle>
            <a:lvl1pPr marL="0" indent="0" algn="ctr" defTabSz="914400" rtl="0" eaLnBrk="1" latinLnBrk="0" hangingPunct="1">
              <a:lnSpc>
                <a:spcPct val="100000"/>
              </a:lnSpc>
              <a:spcBef>
                <a:spcPts val="0"/>
              </a:spcBef>
              <a:buFontTx/>
              <a:buNone/>
              <a:defRPr lang="zh-CN" altLang="en-US" sz="3600" kern="1200" spc="300" dirty="0">
                <a:solidFill>
                  <a:schemeClr val="accent1"/>
                </a:solidFill>
                <a:latin typeface="方正小标宋简体" pitchFamily="1" charset="-122"/>
                <a:ea typeface="方正小标宋简体" pitchFamily="1" charset="-122"/>
                <a:cs typeface="+mn-cs"/>
              </a:defRPr>
            </a:lvl1pPr>
          </a:lstStyle>
          <a:p>
            <a:pPr lvl="0"/>
            <a:r>
              <a:rPr lang="zh-CN" altLang="en-US" dirty="0"/>
              <a:t>标题观点</a:t>
            </a:r>
            <a:endParaRPr lang="en-US" altLang="zh-CN" dirty="0"/>
          </a:p>
          <a:p>
            <a:pPr lvl="0"/>
            <a:r>
              <a:rPr lang="zh-CN" altLang="en-US" dirty="0"/>
              <a:t>标题观点</a:t>
            </a:r>
          </a:p>
        </p:txBody>
      </p:sp>
      <p:sp>
        <p:nvSpPr>
          <p:cNvPr id="34" name="文本占位符 6"/>
          <p:cNvSpPr>
            <a:spLocks noGrp="1"/>
          </p:cNvSpPr>
          <p:nvPr>
            <p:ph type="body" sz="quarter" idx="20" hasCustomPrompt="1"/>
          </p:nvPr>
        </p:nvSpPr>
        <p:spPr>
          <a:xfrm>
            <a:off x="9093888" y="3660523"/>
            <a:ext cx="2425012" cy="1234025"/>
          </a:xfrm>
        </p:spPr>
        <p:txBody>
          <a:bodyPr>
            <a:noAutofit/>
          </a:bodyPr>
          <a:lstStyle>
            <a:lvl1pPr marL="0" marR="0" indent="0" algn="just" defTabSz="914400" rtl="0" eaLnBrk="1" fontAlgn="auto" latinLnBrk="0" hangingPunct="1">
              <a:lnSpc>
                <a:spcPct val="130000"/>
              </a:lnSpc>
              <a:spcBef>
                <a:spcPts val="1000"/>
              </a:spcBef>
              <a:spcAft>
                <a:spcPts val="0"/>
              </a:spcAft>
              <a:buClrTx/>
              <a:buSzTx/>
              <a:buFontTx/>
              <a:buNone/>
              <a:defRPr lang="zh-CN" altLang="en-US" sz="1200" kern="1200" spc="300" dirty="0">
                <a:solidFill>
                  <a:schemeClr val="tx1">
                    <a:lumMod val="85000"/>
                    <a:lumOff val="15000"/>
                  </a:schemeClr>
                </a:solidFill>
                <a:latin typeface="+mn-lt"/>
                <a:ea typeface="+mn-ea"/>
                <a:cs typeface="+mn-cs"/>
              </a:defRPr>
            </a:lvl1pPr>
          </a:lstStyle>
          <a:p>
            <a:pPr marL="0" marR="0" lvl="0" indent="0" algn="l" defTabSz="914400" rtl="0" eaLnBrk="1" fontAlgn="auto" latinLnBrk="0" hangingPunct="1">
              <a:lnSpc>
                <a:spcPct val="130000"/>
              </a:lnSpc>
              <a:spcBef>
                <a:spcPts val="1000"/>
              </a:spcBef>
              <a:spcAft>
                <a:spcPts val="0"/>
              </a:spcAft>
              <a:buClrTx/>
              <a:buSzTx/>
              <a:buFontTx/>
              <a:buNone/>
              <a:defRPr/>
            </a:pPr>
            <a:r>
              <a:rPr lang="zh-CN" altLang="en-US" sz="1200" spc="300" dirty="0">
                <a:solidFill>
                  <a:schemeClr val="tx1">
                    <a:lumMod val="85000"/>
                    <a:lumOff val="15000"/>
                  </a:schemeClr>
                </a:solidFill>
              </a:rPr>
              <a:t>这里可以输入一段话，说明你的观点。这里可以输入一段话，说明你的观点。这里可以输入一段话，说明你的观点。这里可以输入一段话。</a:t>
            </a:r>
          </a:p>
          <a:p>
            <a:pPr marL="0" marR="0" lvl="0" indent="0" algn="l" defTabSz="914400" rtl="0" eaLnBrk="1" fontAlgn="auto" latinLnBrk="0" hangingPunct="1">
              <a:lnSpc>
                <a:spcPct val="130000"/>
              </a:lnSpc>
              <a:spcBef>
                <a:spcPts val="1000"/>
              </a:spcBef>
              <a:spcAft>
                <a:spcPts val="0"/>
              </a:spcAft>
              <a:buClrTx/>
              <a:buSzTx/>
              <a:buFontTx/>
              <a:buNone/>
              <a:defRPr/>
            </a:pPr>
            <a:endParaRPr lang="zh-CN" altLang="en-US" dirty="0"/>
          </a:p>
        </p:txBody>
      </p:sp>
      <p:sp>
        <p:nvSpPr>
          <p:cNvPr id="36" name="图片占位符 35"/>
          <p:cNvSpPr>
            <a:spLocks noGrp="1"/>
          </p:cNvSpPr>
          <p:nvPr>
            <p:ph type="pic" sz="quarter" idx="21"/>
          </p:nvPr>
        </p:nvSpPr>
        <p:spPr>
          <a:xfrm>
            <a:off x="664422" y="1396495"/>
            <a:ext cx="2617522" cy="3460607"/>
          </a:xfrm>
          <a:custGeom>
            <a:avLst/>
            <a:gdLst>
              <a:gd name="connsiteX0" fmla="*/ 0 w 2617522"/>
              <a:gd name="connsiteY0" fmla="*/ 0 h 3460607"/>
              <a:gd name="connsiteX1" fmla="*/ 2617522 w 2617522"/>
              <a:gd name="connsiteY1" fmla="*/ 0 h 3460607"/>
              <a:gd name="connsiteX2" fmla="*/ 2617522 w 2617522"/>
              <a:gd name="connsiteY2" fmla="*/ 3460607 h 3460607"/>
              <a:gd name="connsiteX3" fmla="*/ 0 w 2617522"/>
              <a:gd name="connsiteY3" fmla="*/ 3460607 h 3460607"/>
            </a:gdLst>
            <a:ahLst/>
            <a:cxnLst>
              <a:cxn ang="0">
                <a:pos x="connsiteX0" y="connsiteY0"/>
              </a:cxn>
              <a:cxn ang="0">
                <a:pos x="connsiteX1" y="connsiteY1"/>
              </a:cxn>
              <a:cxn ang="0">
                <a:pos x="connsiteX2" y="connsiteY2"/>
              </a:cxn>
              <a:cxn ang="0">
                <a:pos x="connsiteX3" y="connsiteY3"/>
              </a:cxn>
            </a:cxnLst>
            <a:rect l="l" t="t" r="r" b="b"/>
            <a:pathLst>
              <a:path w="2617522" h="3460607">
                <a:moveTo>
                  <a:pt x="0" y="0"/>
                </a:moveTo>
                <a:lnTo>
                  <a:pt x="2617522" y="0"/>
                </a:lnTo>
                <a:lnTo>
                  <a:pt x="2617522" y="3460607"/>
                </a:lnTo>
                <a:lnTo>
                  <a:pt x="0" y="3460607"/>
                </a:lnTo>
                <a:close/>
              </a:path>
            </a:pathLst>
          </a:custGeom>
        </p:spPr>
        <p:txBody>
          <a:bodyPr wrap="square">
            <a:noAutofit/>
          </a:bodyPr>
          <a:lstStyle/>
          <a:p>
            <a:endParaRPr lang="zh-CN" altLang="en-US" dirty="0"/>
          </a:p>
        </p:txBody>
      </p:sp>
      <p:sp>
        <p:nvSpPr>
          <p:cNvPr id="37" name="图片占位符 36"/>
          <p:cNvSpPr>
            <a:spLocks noGrp="1"/>
          </p:cNvSpPr>
          <p:nvPr>
            <p:ph type="pic" sz="quarter" idx="22"/>
          </p:nvPr>
        </p:nvSpPr>
        <p:spPr>
          <a:xfrm>
            <a:off x="3431496" y="1396495"/>
            <a:ext cx="2617522" cy="3460607"/>
          </a:xfrm>
          <a:custGeom>
            <a:avLst/>
            <a:gdLst>
              <a:gd name="connsiteX0" fmla="*/ 0 w 2617522"/>
              <a:gd name="connsiteY0" fmla="*/ 0 h 3460607"/>
              <a:gd name="connsiteX1" fmla="*/ 2617522 w 2617522"/>
              <a:gd name="connsiteY1" fmla="*/ 0 h 3460607"/>
              <a:gd name="connsiteX2" fmla="*/ 2617522 w 2617522"/>
              <a:gd name="connsiteY2" fmla="*/ 3460607 h 3460607"/>
              <a:gd name="connsiteX3" fmla="*/ 0 w 2617522"/>
              <a:gd name="connsiteY3" fmla="*/ 3460607 h 3460607"/>
            </a:gdLst>
            <a:ahLst/>
            <a:cxnLst>
              <a:cxn ang="0">
                <a:pos x="connsiteX0" y="connsiteY0"/>
              </a:cxn>
              <a:cxn ang="0">
                <a:pos x="connsiteX1" y="connsiteY1"/>
              </a:cxn>
              <a:cxn ang="0">
                <a:pos x="connsiteX2" y="connsiteY2"/>
              </a:cxn>
              <a:cxn ang="0">
                <a:pos x="connsiteX3" y="connsiteY3"/>
              </a:cxn>
            </a:cxnLst>
            <a:rect l="l" t="t" r="r" b="b"/>
            <a:pathLst>
              <a:path w="2617522" h="3460607">
                <a:moveTo>
                  <a:pt x="0" y="0"/>
                </a:moveTo>
                <a:lnTo>
                  <a:pt x="2617522" y="0"/>
                </a:lnTo>
                <a:lnTo>
                  <a:pt x="2617522" y="3460607"/>
                </a:lnTo>
                <a:lnTo>
                  <a:pt x="0" y="3460607"/>
                </a:lnTo>
                <a:close/>
              </a:path>
            </a:pathLst>
          </a:custGeom>
        </p:spPr>
        <p:txBody>
          <a:bodyPr wrap="square">
            <a:noAutofit/>
          </a:bodyPr>
          <a:lstStyle/>
          <a:p>
            <a:endParaRPr lang="zh-CN" altLang="en-US"/>
          </a:p>
        </p:txBody>
      </p:sp>
      <p:sp>
        <p:nvSpPr>
          <p:cNvPr id="27" name="矩形 26"/>
          <p:cNvSpPr/>
          <p:nvPr userDrawn="1"/>
        </p:nvSpPr>
        <p:spPr>
          <a:xfrm>
            <a:off x="9073295" y="3471099"/>
            <a:ext cx="244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26" name="文本框 25"/>
          <p:cNvSpPr txBox="1"/>
          <p:nvPr userDrawn="1"/>
        </p:nvSpPr>
        <p:spPr>
          <a:xfrm>
            <a:off x="667143" y="6369559"/>
            <a:ext cx="2032514"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方正小标宋简体" pitchFamily="1" charset="-122"/>
                <a:ea typeface="方正小标宋简体" pitchFamily="1" charset="-122"/>
              </a:rPr>
              <a:t>厚德健行    </a:t>
            </a:r>
          </a:p>
        </p:txBody>
      </p:sp>
      <p:pic>
        <p:nvPicPr>
          <p:cNvPr id="23" name="图片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3133" y="463797"/>
            <a:ext cx="1945767" cy="427854"/>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段1图式">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38F0CA4-2368-4D59-8FBB-2D65A51BC434}" type="datetimeFigureOut">
              <a:rPr lang="zh-CN" altLang="en-US" smtClean="0"/>
              <a:t>2024/9/25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5" name="标题 1"/>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9" name="矩形: 圆角 8"/>
          <p:cNvSpPr/>
          <p:nvPr userDrawn="1"/>
        </p:nvSpPr>
        <p:spPr>
          <a:xfrm>
            <a:off x="3759201" y="1857830"/>
            <a:ext cx="7329714" cy="1152000"/>
          </a:xfrm>
          <a:prstGeom prst="roundRect">
            <a:avLst>
              <a:gd name="adj" fmla="val 532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p:cNvSpPr>
            <a:spLocks noGrp="1"/>
          </p:cNvSpPr>
          <p:nvPr>
            <p:ph type="pic" sz="quarter" idx="13"/>
          </p:nvPr>
        </p:nvSpPr>
        <p:spPr>
          <a:xfrm>
            <a:off x="1103085" y="1714046"/>
            <a:ext cx="3893458" cy="3893458"/>
          </a:xfrm>
          <a:custGeom>
            <a:avLst/>
            <a:gdLst>
              <a:gd name="connsiteX0" fmla="*/ 1946729 w 3893458"/>
              <a:gd name="connsiteY0" fmla="*/ 0 h 3893458"/>
              <a:gd name="connsiteX1" fmla="*/ 3893458 w 3893458"/>
              <a:gd name="connsiteY1" fmla="*/ 1946729 h 3893458"/>
              <a:gd name="connsiteX2" fmla="*/ 1946729 w 3893458"/>
              <a:gd name="connsiteY2" fmla="*/ 3893458 h 3893458"/>
              <a:gd name="connsiteX3" fmla="*/ 0 w 3893458"/>
              <a:gd name="connsiteY3" fmla="*/ 1946729 h 3893458"/>
              <a:gd name="connsiteX4" fmla="*/ 1946729 w 3893458"/>
              <a:gd name="connsiteY4" fmla="*/ 0 h 3893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3458" h="3893458">
                <a:moveTo>
                  <a:pt x="1946729" y="0"/>
                </a:moveTo>
                <a:cubicBezTo>
                  <a:pt x="3021878" y="0"/>
                  <a:pt x="3893458" y="871580"/>
                  <a:pt x="3893458" y="1946729"/>
                </a:cubicBezTo>
                <a:cubicBezTo>
                  <a:pt x="3893458" y="3021878"/>
                  <a:pt x="3021878" y="3893458"/>
                  <a:pt x="1946729" y="3893458"/>
                </a:cubicBezTo>
                <a:cubicBezTo>
                  <a:pt x="871580" y="3893458"/>
                  <a:pt x="0" y="3021878"/>
                  <a:pt x="0" y="1946729"/>
                </a:cubicBezTo>
                <a:cubicBezTo>
                  <a:pt x="0" y="871580"/>
                  <a:pt x="871580" y="0"/>
                  <a:pt x="1946729" y="0"/>
                </a:cubicBezTo>
                <a:close/>
              </a:path>
            </a:pathLst>
          </a:custGeom>
          <a:ln w="76200">
            <a:solidFill>
              <a:schemeClr val="accent1"/>
            </a:solidFill>
          </a:ln>
        </p:spPr>
        <p:txBody>
          <a:bodyPr wrap="square">
            <a:noAutofit/>
          </a:bodyPr>
          <a:lstStyle/>
          <a:p>
            <a:endParaRPr lang="zh-CN" altLang="en-US"/>
          </a:p>
        </p:txBody>
      </p:sp>
      <p:sp>
        <p:nvSpPr>
          <p:cNvPr id="20" name="矩形: 圆角 19"/>
          <p:cNvSpPr/>
          <p:nvPr userDrawn="1"/>
        </p:nvSpPr>
        <p:spPr>
          <a:xfrm>
            <a:off x="3759201" y="3106931"/>
            <a:ext cx="7329714" cy="1152000"/>
          </a:xfrm>
          <a:prstGeom prst="roundRect">
            <a:avLst>
              <a:gd name="adj" fmla="val 532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p:cNvSpPr/>
          <p:nvPr userDrawn="1"/>
        </p:nvSpPr>
        <p:spPr>
          <a:xfrm>
            <a:off x="3759201" y="4356032"/>
            <a:ext cx="7329714" cy="1152000"/>
          </a:xfrm>
          <a:prstGeom prst="roundRect">
            <a:avLst>
              <a:gd name="adj" fmla="val 53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userDrawn="1"/>
        </p:nvSpPr>
        <p:spPr>
          <a:xfrm>
            <a:off x="667143" y="6369559"/>
            <a:ext cx="2032514"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方正小标宋简体" pitchFamily="1" charset="-122"/>
                <a:ea typeface="方正小标宋简体" pitchFamily="1" charset="-122"/>
              </a:rPr>
              <a:t>厚德健行    </a:t>
            </a:r>
          </a:p>
        </p:txBody>
      </p:sp>
      <p:pic>
        <p:nvPicPr>
          <p:cNvPr id="19" name="图片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3133" y="463797"/>
            <a:ext cx="1945767" cy="427854"/>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段4图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38F0CA4-2368-4D59-8FBB-2D65A51BC434}" type="datetimeFigureOut">
              <a:rPr lang="zh-CN" altLang="en-US" smtClean="0"/>
              <a:t>2024/9/25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7" name="矩形 6"/>
          <p:cNvSpPr/>
          <p:nvPr userDrawn="1"/>
        </p:nvSpPr>
        <p:spPr>
          <a:xfrm>
            <a:off x="3399367" y="1353275"/>
            <a:ext cx="2654300" cy="2305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8877300" y="1353275"/>
            <a:ext cx="2654300" cy="230505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660400" y="3739783"/>
            <a:ext cx="2654300" cy="23050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6138334" y="3739783"/>
            <a:ext cx="2654300" cy="23050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26"/>
          <p:cNvSpPr>
            <a:spLocks noGrp="1"/>
          </p:cNvSpPr>
          <p:nvPr>
            <p:ph type="body" sz="quarter" idx="13" hasCustomPrompt="1"/>
          </p:nvPr>
        </p:nvSpPr>
        <p:spPr>
          <a:xfrm>
            <a:off x="3659339" y="2603474"/>
            <a:ext cx="2107477" cy="787839"/>
          </a:xfrm>
        </p:spPr>
        <p:txBody>
          <a:bodyPr>
            <a:normAutofit/>
          </a:bodyPr>
          <a:lstStyle>
            <a:lvl1pPr marL="0" indent="0" algn="just">
              <a:lnSpc>
                <a:spcPct val="130000"/>
              </a:lnSpc>
              <a:spcBef>
                <a:spcPts val="0"/>
              </a:spcBef>
              <a:buFontTx/>
              <a:buNone/>
              <a:defRPr lang="zh-CN" altLang="en-US" sz="2000" kern="1200" spc="300" dirty="0">
                <a:solidFill>
                  <a:schemeClr val="bg1"/>
                </a:solidFill>
                <a:latin typeface="+mn-lt"/>
                <a:ea typeface="+mn-ea"/>
                <a:cs typeface="+mn-cs"/>
              </a:defRPr>
            </a:lvl1pPr>
          </a:lstStyle>
          <a:p>
            <a:pPr lvl="0"/>
            <a:r>
              <a:rPr lang="zh-CN" altLang="en-US" dirty="0"/>
              <a:t>请在这里输入你的内容图片可改</a:t>
            </a:r>
          </a:p>
        </p:txBody>
      </p:sp>
      <p:sp>
        <p:nvSpPr>
          <p:cNvPr id="28" name="文本占位符 26"/>
          <p:cNvSpPr>
            <a:spLocks noGrp="1"/>
          </p:cNvSpPr>
          <p:nvPr>
            <p:ph type="body" sz="quarter" idx="14" hasCustomPrompt="1"/>
          </p:nvPr>
        </p:nvSpPr>
        <p:spPr>
          <a:xfrm>
            <a:off x="9150711" y="2603474"/>
            <a:ext cx="2107477" cy="787839"/>
          </a:xfrm>
        </p:spPr>
        <p:txBody>
          <a:bodyPr>
            <a:normAutofit/>
          </a:bodyPr>
          <a:lstStyle>
            <a:lvl1pPr marL="0" indent="0" algn="just">
              <a:lnSpc>
                <a:spcPct val="130000"/>
              </a:lnSpc>
              <a:spcBef>
                <a:spcPts val="0"/>
              </a:spcBef>
              <a:buFontTx/>
              <a:buNone/>
              <a:defRPr lang="zh-CN" altLang="en-US" sz="2000" kern="1200" spc="300" dirty="0">
                <a:solidFill>
                  <a:schemeClr val="bg1"/>
                </a:solidFill>
                <a:latin typeface="+mn-lt"/>
                <a:ea typeface="+mn-ea"/>
                <a:cs typeface="+mn-cs"/>
              </a:defRPr>
            </a:lvl1pPr>
          </a:lstStyle>
          <a:p>
            <a:pPr lvl="0"/>
            <a:r>
              <a:rPr lang="zh-CN" altLang="en-US" dirty="0"/>
              <a:t>请在这里输入你的内容图片可改</a:t>
            </a:r>
          </a:p>
        </p:txBody>
      </p:sp>
      <p:sp>
        <p:nvSpPr>
          <p:cNvPr id="32" name="文本占位符 31"/>
          <p:cNvSpPr>
            <a:spLocks noGrp="1"/>
          </p:cNvSpPr>
          <p:nvPr>
            <p:ph type="body" sz="quarter" idx="17" hasCustomPrompt="1"/>
          </p:nvPr>
        </p:nvSpPr>
        <p:spPr>
          <a:xfrm>
            <a:off x="3659339" y="1353275"/>
            <a:ext cx="2107477" cy="1238250"/>
          </a:xfrm>
        </p:spPr>
        <p:txBody>
          <a:bodyPr/>
          <a:lstStyle>
            <a:lvl1pPr marL="0" indent="0">
              <a:buFontTx/>
              <a:buNone/>
              <a:defRPr lang="zh-CN" altLang="en-US" sz="7200" kern="1200" spc="300" dirty="0" smtClean="0">
                <a:solidFill>
                  <a:schemeClr val="bg1">
                    <a:alpha val="16000"/>
                  </a:schemeClr>
                </a:solidFill>
                <a:latin typeface="+mn-lt"/>
                <a:ea typeface="+mn-ea"/>
                <a:cs typeface="+mn-cs"/>
              </a:defRPr>
            </a:lvl1pPr>
          </a:lstStyle>
          <a:p>
            <a:pPr lvl="0"/>
            <a:r>
              <a:rPr lang="zh-CN" altLang="en-US" dirty="0"/>
              <a:t>序号</a:t>
            </a:r>
          </a:p>
        </p:txBody>
      </p:sp>
      <p:sp>
        <p:nvSpPr>
          <p:cNvPr id="33" name="文本占位符 31"/>
          <p:cNvSpPr>
            <a:spLocks noGrp="1"/>
          </p:cNvSpPr>
          <p:nvPr>
            <p:ph type="body" sz="quarter" idx="18" hasCustomPrompt="1"/>
          </p:nvPr>
        </p:nvSpPr>
        <p:spPr>
          <a:xfrm>
            <a:off x="9150710" y="1353275"/>
            <a:ext cx="2107477" cy="1238250"/>
          </a:xfrm>
        </p:spPr>
        <p:txBody>
          <a:bodyPr/>
          <a:lstStyle>
            <a:lvl1pPr marL="0" indent="0">
              <a:buFontTx/>
              <a:buNone/>
              <a:defRPr lang="zh-CN" altLang="en-US" sz="7200" kern="1200" spc="300" dirty="0" smtClean="0">
                <a:solidFill>
                  <a:schemeClr val="bg1">
                    <a:alpha val="16000"/>
                  </a:schemeClr>
                </a:solidFill>
                <a:latin typeface="+mn-lt"/>
                <a:ea typeface="+mn-ea"/>
                <a:cs typeface="+mn-cs"/>
              </a:defRPr>
            </a:lvl1pPr>
          </a:lstStyle>
          <a:p>
            <a:pPr lvl="0"/>
            <a:r>
              <a:rPr lang="zh-CN" altLang="en-US" dirty="0"/>
              <a:t>序号</a:t>
            </a:r>
          </a:p>
        </p:txBody>
      </p:sp>
      <p:sp>
        <p:nvSpPr>
          <p:cNvPr id="40" name="图片占位符 39"/>
          <p:cNvSpPr>
            <a:spLocks noGrp="1"/>
          </p:cNvSpPr>
          <p:nvPr>
            <p:ph type="pic" sz="quarter" idx="21"/>
          </p:nvPr>
        </p:nvSpPr>
        <p:spPr>
          <a:xfrm>
            <a:off x="660400" y="1353275"/>
            <a:ext cx="2654300" cy="230505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41" name="图片占位符 40"/>
          <p:cNvSpPr>
            <a:spLocks noGrp="1"/>
          </p:cNvSpPr>
          <p:nvPr>
            <p:ph type="pic" sz="quarter" idx="22"/>
          </p:nvPr>
        </p:nvSpPr>
        <p:spPr>
          <a:xfrm>
            <a:off x="6138334" y="1353275"/>
            <a:ext cx="2654300" cy="230505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42" name="图片占位符 41"/>
          <p:cNvSpPr>
            <a:spLocks noGrp="1"/>
          </p:cNvSpPr>
          <p:nvPr>
            <p:ph type="pic" sz="quarter" idx="23"/>
          </p:nvPr>
        </p:nvSpPr>
        <p:spPr>
          <a:xfrm>
            <a:off x="3385927" y="3739783"/>
            <a:ext cx="2654300" cy="230505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dirty="0"/>
          </a:p>
        </p:txBody>
      </p:sp>
      <p:sp>
        <p:nvSpPr>
          <p:cNvPr id="43" name="图片占位符 42"/>
          <p:cNvSpPr>
            <a:spLocks noGrp="1"/>
          </p:cNvSpPr>
          <p:nvPr>
            <p:ph type="pic" sz="quarter" idx="24"/>
          </p:nvPr>
        </p:nvSpPr>
        <p:spPr>
          <a:xfrm>
            <a:off x="8863861" y="3739783"/>
            <a:ext cx="2654300" cy="230505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44" name="矩形 43"/>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箭头连接符 45"/>
          <p:cNvCxnSpPr/>
          <p:nvPr userDrawn="1"/>
        </p:nvCxnSpPr>
        <p:spPr>
          <a:xfrm>
            <a:off x="660400" y="103915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48" name="标题 1"/>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31" name="文本占位符 26"/>
          <p:cNvSpPr>
            <a:spLocks noGrp="1"/>
          </p:cNvSpPr>
          <p:nvPr>
            <p:ph type="body" sz="quarter" idx="25" hasCustomPrompt="1"/>
          </p:nvPr>
        </p:nvSpPr>
        <p:spPr>
          <a:xfrm>
            <a:off x="933812" y="4994388"/>
            <a:ext cx="2107477" cy="787839"/>
          </a:xfrm>
        </p:spPr>
        <p:txBody>
          <a:bodyPr>
            <a:normAutofit/>
          </a:bodyPr>
          <a:lstStyle>
            <a:lvl1pPr marL="0" indent="0" algn="just">
              <a:lnSpc>
                <a:spcPct val="130000"/>
              </a:lnSpc>
              <a:spcBef>
                <a:spcPts val="0"/>
              </a:spcBef>
              <a:buFontTx/>
              <a:buNone/>
              <a:defRPr lang="zh-CN" altLang="en-US" sz="2000" kern="1200" spc="300" dirty="0">
                <a:solidFill>
                  <a:schemeClr val="bg1"/>
                </a:solidFill>
                <a:latin typeface="+mn-lt"/>
                <a:ea typeface="+mn-ea"/>
                <a:cs typeface="+mn-cs"/>
              </a:defRPr>
            </a:lvl1pPr>
          </a:lstStyle>
          <a:p>
            <a:pPr lvl="0"/>
            <a:r>
              <a:rPr lang="zh-CN" altLang="en-US" dirty="0"/>
              <a:t>请在这里输入你的内容图片可改</a:t>
            </a:r>
          </a:p>
        </p:txBody>
      </p:sp>
      <p:sp>
        <p:nvSpPr>
          <p:cNvPr id="37" name="文本占位符 26"/>
          <p:cNvSpPr>
            <a:spLocks noGrp="1"/>
          </p:cNvSpPr>
          <p:nvPr>
            <p:ph type="body" sz="quarter" idx="26" hasCustomPrompt="1"/>
          </p:nvPr>
        </p:nvSpPr>
        <p:spPr>
          <a:xfrm>
            <a:off x="6411746" y="4994388"/>
            <a:ext cx="2107477" cy="787839"/>
          </a:xfrm>
        </p:spPr>
        <p:txBody>
          <a:bodyPr>
            <a:normAutofit/>
          </a:bodyPr>
          <a:lstStyle>
            <a:lvl1pPr marL="0" indent="0" algn="just">
              <a:lnSpc>
                <a:spcPct val="130000"/>
              </a:lnSpc>
              <a:spcBef>
                <a:spcPts val="0"/>
              </a:spcBef>
              <a:buFontTx/>
              <a:buNone/>
              <a:defRPr lang="zh-CN" altLang="en-US" sz="2000" kern="1200" spc="300" dirty="0">
                <a:solidFill>
                  <a:schemeClr val="bg1"/>
                </a:solidFill>
                <a:latin typeface="+mn-lt"/>
                <a:ea typeface="+mn-ea"/>
                <a:cs typeface="+mn-cs"/>
              </a:defRPr>
            </a:lvl1pPr>
          </a:lstStyle>
          <a:p>
            <a:pPr lvl="0"/>
            <a:r>
              <a:rPr lang="zh-CN" altLang="en-US" dirty="0"/>
              <a:t>请在这里输入你的内容图片可改</a:t>
            </a:r>
          </a:p>
        </p:txBody>
      </p:sp>
      <p:sp>
        <p:nvSpPr>
          <p:cNvPr id="38" name="文本占位符 31"/>
          <p:cNvSpPr>
            <a:spLocks noGrp="1"/>
          </p:cNvSpPr>
          <p:nvPr>
            <p:ph type="body" sz="quarter" idx="27" hasCustomPrompt="1"/>
          </p:nvPr>
        </p:nvSpPr>
        <p:spPr>
          <a:xfrm>
            <a:off x="933812" y="3744189"/>
            <a:ext cx="2107477" cy="1238250"/>
          </a:xfrm>
        </p:spPr>
        <p:txBody>
          <a:bodyPr/>
          <a:lstStyle>
            <a:lvl1pPr marL="0" indent="0">
              <a:buFontTx/>
              <a:buNone/>
              <a:defRPr lang="zh-CN" altLang="en-US" sz="7200" kern="1200" spc="300" dirty="0" smtClean="0">
                <a:solidFill>
                  <a:schemeClr val="bg1">
                    <a:alpha val="16000"/>
                  </a:schemeClr>
                </a:solidFill>
                <a:latin typeface="+mn-lt"/>
                <a:ea typeface="+mn-ea"/>
                <a:cs typeface="+mn-cs"/>
              </a:defRPr>
            </a:lvl1pPr>
          </a:lstStyle>
          <a:p>
            <a:pPr lvl="0"/>
            <a:r>
              <a:rPr lang="zh-CN" altLang="en-US" dirty="0"/>
              <a:t>序号</a:t>
            </a:r>
          </a:p>
        </p:txBody>
      </p:sp>
      <p:sp>
        <p:nvSpPr>
          <p:cNvPr id="39" name="文本占位符 31"/>
          <p:cNvSpPr>
            <a:spLocks noGrp="1"/>
          </p:cNvSpPr>
          <p:nvPr>
            <p:ph type="body" sz="quarter" idx="28" hasCustomPrompt="1"/>
          </p:nvPr>
        </p:nvSpPr>
        <p:spPr>
          <a:xfrm>
            <a:off x="6411746" y="3744189"/>
            <a:ext cx="2107477" cy="1238250"/>
          </a:xfrm>
        </p:spPr>
        <p:txBody>
          <a:bodyPr/>
          <a:lstStyle>
            <a:lvl1pPr marL="0" indent="0">
              <a:buFontTx/>
              <a:buNone/>
              <a:defRPr lang="zh-CN" altLang="en-US" sz="7200" kern="1200" spc="300" dirty="0" smtClean="0">
                <a:solidFill>
                  <a:schemeClr val="bg1">
                    <a:alpha val="16000"/>
                  </a:schemeClr>
                </a:solidFill>
                <a:latin typeface="+mn-lt"/>
                <a:ea typeface="+mn-ea"/>
                <a:cs typeface="+mn-cs"/>
              </a:defRPr>
            </a:lvl1pPr>
          </a:lstStyle>
          <a:p>
            <a:pPr lvl="0"/>
            <a:r>
              <a:rPr lang="zh-CN" altLang="en-US" dirty="0"/>
              <a:t>序号</a:t>
            </a:r>
          </a:p>
        </p:txBody>
      </p:sp>
      <p:sp>
        <p:nvSpPr>
          <p:cNvPr id="30" name="文本框 29"/>
          <p:cNvSpPr txBox="1"/>
          <p:nvPr userDrawn="1"/>
        </p:nvSpPr>
        <p:spPr>
          <a:xfrm>
            <a:off x="667143" y="6369559"/>
            <a:ext cx="2032514"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方正小标宋简体" pitchFamily="1" charset="-122"/>
                <a:ea typeface="方正小标宋简体" pitchFamily="1" charset="-122"/>
              </a:rPr>
              <a:t>厚德健行    </a:t>
            </a:r>
          </a:p>
        </p:txBody>
      </p:sp>
      <p:pic>
        <p:nvPicPr>
          <p:cNvPr id="34" name="图片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3133" y="463797"/>
            <a:ext cx="1945767" cy="427854"/>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段1图式_上下">
    <p:spTree>
      <p:nvGrpSpPr>
        <p:cNvPr id="1" name=""/>
        <p:cNvGrpSpPr/>
        <p:nvPr/>
      </p:nvGrpSpPr>
      <p:grpSpPr>
        <a:xfrm>
          <a:off x="0" y="0"/>
          <a:ext cx="0" cy="0"/>
          <a:chOff x="0" y="0"/>
          <a:chExt cx="0" cy="0"/>
        </a:xfrm>
      </p:grpSpPr>
      <p:sp>
        <p:nvSpPr>
          <p:cNvPr id="7" name="图片占位符 6"/>
          <p:cNvSpPr>
            <a:spLocks noGrp="1"/>
          </p:cNvSpPr>
          <p:nvPr>
            <p:ph type="pic" sz="quarter" idx="13"/>
          </p:nvPr>
        </p:nvSpPr>
        <p:spPr>
          <a:xfrm>
            <a:off x="0" y="0"/>
            <a:ext cx="12192000" cy="2760285"/>
          </a:xfrm>
        </p:spPr>
        <p:txBody>
          <a:bodyPr/>
          <a:lstStyle/>
          <a:p>
            <a:endParaRPr lang="zh-CN" altLang="en-US"/>
          </a:p>
        </p:txBody>
      </p:sp>
      <p:sp>
        <p:nvSpPr>
          <p:cNvPr id="4" name="日期占位符 3"/>
          <p:cNvSpPr>
            <a:spLocks noGrp="1"/>
          </p:cNvSpPr>
          <p:nvPr>
            <p:ph type="dt" sz="half" idx="10"/>
          </p:nvPr>
        </p:nvSpPr>
        <p:spPr/>
        <p:txBody>
          <a:bodyPr/>
          <a:lstStyle/>
          <a:p>
            <a:fld id="{838F0CA4-2368-4D59-8FBB-2D65A51BC434}" type="datetimeFigureOut">
              <a:rPr lang="zh-CN" altLang="en-US" smtClean="0"/>
              <a:t>2024/9/25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42D1B2-A81C-44B8-9F41-403C7D1553C1}" type="slidenum">
              <a:rPr lang="zh-CN" altLang="en-US" smtClean="0"/>
              <a:t>‹#›</a:t>
            </a:fld>
            <a:endParaRPr lang="zh-CN" altLang="en-US"/>
          </a:p>
        </p:txBody>
      </p:sp>
      <p:cxnSp>
        <p:nvCxnSpPr>
          <p:cNvPr id="14" name="直接箭头连接符 13"/>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6350" y="2763802"/>
            <a:ext cx="12192000" cy="665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p:cNvSpPr>
            <a:spLocks noGrp="1"/>
          </p:cNvSpPr>
          <p:nvPr>
            <p:ph type="title"/>
          </p:nvPr>
        </p:nvSpPr>
        <p:spPr>
          <a:xfrm>
            <a:off x="1509739" y="2808935"/>
            <a:ext cx="9233879" cy="668444"/>
          </a:xfrm>
          <a:noFill/>
        </p:spPr>
        <p:txBody>
          <a:bodyPr anchor="ctr" anchorCtr="1"/>
          <a:lstStyle>
            <a:lvl1pPr algn="ctr">
              <a:defRPr>
                <a:solidFill>
                  <a:schemeClr val="bg1"/>
                </a:solidFill>
              </a:defRPr>
            </a:lvl1pPr>
          </a:lstStyle>
          <a:p>
            <a:r>
              <a:rPr lang="zh-CN" altLang="en-US" dirty="0"/>
              <a:t>单击此处编辑母版标题样式</a:t>
            </a:r>
          </a:p>
        </p:txBody>
      </p:sp>
      <p:sp>
        <p:nvSpPr>
          <p:cNvPr id="10" name="文本框 9"/>
          <p:cNvSpPr txBox="1"/>
          <p:nvPr userDrawn="1"/>
        </p:nvSpPr>
        <p:spPr>
          <a:xfrm>
            <a:off x="667143" y="6369559"/>
            <a:ext cx="2032514"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方正小标宋简体" pitchFamily="1" charset="-122"/>
                <a:ea typeface="方正小标宋简体" pitchFamily="1" charset="-122"/>
              </a:rPr>
              <a:t>厚德健行    </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段1图式_左右">
    <p:spTree>
      <p:nvGrpSpPr>
        <p:cNvPr id="1" name=""/>
        <p:cNvGrpSpPr/>
        <p:nvPr/>
      </p:nvGrpSpPr>
      <p:grpSpPr>
        <a:xfrm>
          <a:off x="0" y="0"/>
          <a:ext cx="0" cy="0"/>
          <a:chOff x="0" y="0"/>
          <a:chExt cx="0" cy="0"/>
        </a:xfrm>
      </p:grpSpPr>
      <p:sp>
        <p:nvSpPr>
          <p:cNvPr id="10" name="标题 1"/>
          <p:cNvSpPr>
            <a:spLocks noGrp="1"/>
          </p:cNvSpPr>
          <p:nvPr>
            <p:ph type="title"/>
          </p:nvPr>
        </p:nvSpPr>
        <p:spPr>
          <a:xfrm>
            <a:off x="4630057" y="1628568"/>
            <a:ext cx="6501370" cy="663575"/>
          </a:xfrm>
          <a:noFill/>
        </p:spPr>
        <p:txBody>
          <a:bodyPr/>
          <a:lstStyle>
            <a:lvl1pPr>
              <a:defRPr>
                <a:solidFill>
                  <a:schemeClr val="accent1"/>
                </a:solidFill>
              </a:defRPr>
            </a:lvl1pPr>
          </a:lstStyle>
          <a:p>
            <a:r>
              <a:rPr lang="zh-CN" altLang="en-US" dirty="0"/>
              <a:t>单击此处输入标题</a:t>
            </a:r>
          </a:p>
        </p:txBody>
      </p:sp>
      <p:sp>
        <p:nvSpPr>
          <p:cNvPr id="3" name="图片占位符 2"/>
          <p:cNvSpPr>
            <a:spLocks noGrp="1"/>
          </p:cNvSpPr>
          <p:nvPr>
            <p:ph type="pic" sz="quarter" idx="14"/>
          </p:nvPr>
        </p:nvSpPr>
        <p:spPr>
          <a:xfrm>
            <a:off x="0" y="0"/>
            <a:ext cx="6045200" cy="6858000"/>
          </a:xfrm>
        </p:spPr>
        <p:txBody>
          <a:bodyPr/>
          <a:lstStyle/>
          <a:p>
            <a:endParaRPr lang="zh-CN" altLang="en-US"/>
          </a:p>
        </p:txBody>
      </p:sp>
      <p:sp>
        <p:nvSpPr>
          <p:cNvPr id="5" name="文本框 4"/>
          <p:cNvSpPr txBox="1"/>
          <p:nvPr userDrawn="1"/>
        </p:nvSpPr>
        <p:spPr>
          <a:xfrm>
            <a:off x="9724058" y="6369559"/>
            <a:ext cx="2032514"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方正小标宋简体" pitchFamily="1" charset="-122"/>
                <a:ea typeface="方正小标宋简体" pitchFamily="1" charset="-122"/>
              </a:rPr>
              <a:t>厚德健行    </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段1图式_上下2">
    <p:spTree>
      <p:nvGrpSpPr>
        <p:cNvPr id="1" name=""/>
        <p:cNvGrpSpPr/>
        <p:nvPr/>
      </p:nvGrpSpPr>
      <p:grpSpPr>
        <a:xfrm>
          <a:off x="0" y="0"/>
          <a:ext cx="0" cy="0"/>
          <a:chOff x="0" y="0"/>
          <a:chExt cx="0" cy="0"/>
        </a:xfrm>
      </p:grpSpPr>
      <p:sp>
        <p:nvSpPr>
          <p:cNvPr id="3" name="图片占位符 2"/>
          <p:cNvSpPr>
            <a:spLocks noGrp="1"/>
          </p:cNvSpPr>
          <p:nvPr>
            <p:ph type="pic" sz="quarter" idx="11"/>
          </p:nvPr>
        </p:nvSpPr>
        <p:spPr>
          <a:xfrm>
            <a:off x="0" y="0"/>
            <a:ext cx="12192000" cy="4116388"/>
          </a:xfrm>
        </p:spPr>
        <p:txBody>
          <a:bodyPr/>
          <a:lstStyle/>
          <a:p>
            <a:endParaRPr lang="zh-CN" altLang="en-US"/>
          </a:p>
        </p:txBody>
      </p:sp>
      <p:sp>
        <p:nvSpPr>
          <p:cNvPr id="16" name="标题 1"/>
          <p:cNvSpPr>
            <a:spLocks noGrp="1"/>
          </p:cNvSpPr>
          <p:nvPr>
            <p:ph type="title"/>
          </p:nvPr>
        </p:nvSpPr>
        <p:spPr>
          <a:xfrm>
            <a:off x="660400" y="3390571"/>
            <a:ext cx="10858500" cy="663575"/>
          </a:xfrm>
        </p:spPr>
        <p:txBody>
          <a:bodyPr/>
          <a:lstStyle>
            <a:lvl1pPr algn="ctr">
              <a:defRPr/>
            </a:lvl1pPr>
          </a:lstStyle>
          <a:p>
            <a:r>
              <a:rPr lang="zh-CN" altLang="en-US" dirty="0"/>
              <a:t>单击此处编辑母版标题样式</a:t>
            </a:r>
          </a:p>
        </p:txBody>
      </p:sp>
      <p:sp>
        <p:nvSpPr>
          <p:cNvPr id="5" name="文本框 4"/>
          <p:cNvSpPr txBox="1"/>
          <p:nvPr userDrawn="1"/>
        </p:nvSpPr>
        <p:spPr>
          <a:xfrm>
            <a:off x="9724058" y="6369559"/>
            <a:ext cx="2032514"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方正小标宋简体" pitchFamily="1" charset="-122"/>
                <a:ea typeface="方正小标宋简体" pitchFamily="1" charset="-122"/>
              </a:rPr>
              <a:t>厚德健行    </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838F0CA4-2368-4D59-8FBB-2D65A51BC434}" type="datetimeFigureOut">
              <a:rPr lang="zh-CN" altLang="en-US" smtClean="0"/>
              <a:t>2024/9/25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342D1B2-A81C-44B8-9F41-403C7D1553C1}"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手机样机页">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38F0CA4-2368-4D59-8FBB-2D65A51BC434}" type="datetimeFigureOut">
              <a:rPr lang="zh-CN" altLang="en-US" smtClean="0"/>
              <a:t>2024/9/25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5" name="标题 1"/>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7" name="图片占位符 16"/>
          <p:cNvSpPr>
            <a:spLocks noGrp="1"/>
          </p:cNvSpPr>
          <p:nvPr>
            <p:ph type="pic" sz="quarter" idx="13"/>
          </p:nvPr>
        </p:nvSpPr>
        <p:spPr>
          <a:xfrm>
            <a:off x="1643063" y="1384301"/>
            <a:ext cx="2164555" cy="4553747"/>
          </a:xfrm>
          <a:custGeom>
            <a:avLst/>
            <a:gdLst>
              <a:gd name="connsiteX0" fmla="*/ 82375 w 2164555"/>
              <a:gd name="connsiteY0" fmla="*/ 0 h 4553747"/>
              <a:gd name="connsiteX1" fmla="*/ 2060749 w 2164555"/>
              <a:gd name="connsiteY1" fmla="*/ 0 h 4553747"/>
              <a:gd name="connsiteX2" fmla="*/ 2069951 w 2164555"/>
              <a:gd name="connsiteY2" fmla="*/ 1858 h 4553747"/>
              <a:gd name="connsiteX3" fmla="*/ 2152383 w 2164555"/>
              <a:gd name="connsiteY3" fmla="*/ 84291 h 4553747"/>
              <a:gd name="connsiteX4" fmla="*/ 2164555 w 2164555"/>
              <a:gd name="connsiteY4" fmla="*/ 144579 h 4553747"/>
              <a:gd name="connsiteX5" fmla="*/ 2164555 w 2164555"/>
              <a:gd name="connsiteY5" fmla="*/ 4398853 h 4553747"/>
              <a:gd name="connsiteX6" fmla="*/ 2152383 w 2164555"/>
              <a:gd name="connsiteY6" fmla="*/ 4459142 h 4553747"/>
              <a:gd name="connsiteX7" fmla="*/ 2009657 w 2164555"/>
              <a:gd name="connsiteY7" fmla="*/ 4553747 h 4553747"/>
              <a:gd name="connsiteX8" fmla="*/ 133467 w 2164555"/>
              <a:gd name="connsiteY8" fmla="*/ 4553747 h 4553747"/>
              <a:gd name="connsiteX9" fmla="*/ 23937 w 2164555"/>
              <a:gd name="connsiteY9" fmla="*/ 4508378 h 4553747"/>
              <a:gd name="connsiteX10" fmla="*/ 0 w 2164555"/>
              <a:gd name="connsiteY10" fmla="*/ 4472875 h 4553747"/>
              <a:gd name="connsiteX11" fmla="*/ 0 w 2164555"/>
              <a:gd name="connsiteY11" fmla="*/ 70557 h 4553747"/>
              <a:gd name="connsiteX12" fmla="*/ 23937 w 2164555"/>
              <a:gd name="connsiteY12" fmla="*/ 35054 h 4553747"/>
              <a:gd name="connsiteX13" fmla="*/ 73174 w 2164555"/>
              <a:gd name="connsiteY13" fmla="*/ 1858 h 455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4555" h="4553747">
                <a:moveTo>
                  <a:pt x="82375" y="0"/>
                </a:moveTo>
                <a:lnTo>
                  <a:pt x="2060749" y="0"/>
                </a:lnTo>
                <a:lnTo>
                  <a:pt x="2069951" y="1858"/>
                </a:lnTo>
                <a:cubicBezTo>
                  <a:pt x="2107014" y="17535"/>
                  <a:pt x="2136707" y="47227"/>
                  <a:pt x="2152383" y="84291"/>
                </a:cubicBezTo>
                <a:lnTo>
                  <a:pt x="2164555" y="144579"/>
                </a:lnTo>
                <a:lnTo>
                  <a:pt x="2164555" y="4398853"/>
                </a:lnTo>
                <a:lnTo>
                  <a:pt x="2152383" y="4459142"/>
                </a:lnTo>
                <a:cubicBezTo>
                  <a:pt x="2128868" y="4514737"/>
                  <a:pt x="2073818" y="4553747"/>
                  <a:pt x="2009657" y="4553747"/>
                </a:cubicBezTo>
                <a:lnTo>
                  <a:pt x="133467" y="4553747"/>
                </a:lnTo>
                <a:cubicBezTo>
                  <a:pt x="90693" y="4553747"/>
                  <a:pt x="51968" y="4536410"/>
                  <a:pt x="23937" y="4508378"/>
                </a:cubicBezTo>
                <a:lnTo>
                  <a:pt x="0" y="4472875"/>
                </a:lnTo>
                <a:lnTo>
                  <a:pt x="0" y="70557"/>
                </a:lnTo>
                <a:lnTo>
                  <a:pt x="23937" y="35054"/>
                </a:lnTo>
                <a:cubicBezTo>
                  <a:pt x="37953" y="21038"/>
                  <a:pt x="54642" y="9696"/>
                  <a:pt x="73174" y="1858"/>
                </a:cubicBezTo>
                <a:close/>
              </a:path>
            </a:pathLst>
          </a:custGeom>
        </p:spPr>
        <p:txBody>
          <a:bodyPr wrap="square">
            <a:noAutofit/>
          </a:bodyPr>
          <a:lstStyle/>
          <a:p>
            <a:endParaRPr lang="zh-CN" altLang="en-US" dirty="0"/>
          </a:p>
        </p:txBody>
      </p:sp>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3133" y="429161"/>
            <a:ext cx="1958467" cy="475716"/>
          </a:xfrm>
          <a:prstGeom prst="rect">
            <a:avLst/>
          </a:prstGeom>
        </p:spPr>
      </p:pic>
      <p:sp>
        <p:nvSpPr>
          <p:cNvPr id="18" name="文本框 17"/>
          <p:cNvSpPr txBox="1"/>
          <p:nvPr userDrawn="1"/>
        </p:nvSpPr>
        <p:spPr>
          <a:xfrm>
            <a:off x="667143" y="6369559"/>
            <a:ext cx="2032514"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方正小标宋简体" pitchFamily="1" charset="-122"/>
                <a:ea typeface="方正小标宋简体" pitchFamily="1" charset="-122"/>
              </a:rPr>
              <a:t>厚德健行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A5AB183-5463-43E3-B8E7-CFF7F6EA2C57}" type="datetimeFigureOut">
              <a:rPr lang="zh-CN" altLang="en-US" smtClean="0"/>
              <a:t>2024/9/25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B4EFA20-DE4F-4A15-BB81-C2D9A63BEBF6}"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全图型">
    <p:spTree>
      <p:nvGrpSpPr>
        <p:cNvPr id="1" name=""/>
        <p:cNvGrpSpPr/>
        <p:nvPr/>
      </p:nvGrpSpPr>
      <p:grpSpPr>
        <a:xfrm>
          <a:off x="0" y="0"/>
          <a:ext cx="0" cy="0"/>
          <a:chOff x="0" y="0"/>
          <a:chExt cx="0" cy="0"/>
        </a:xfrm>
      </p:grpSpPr>
      <p:sp>
        <p:nvSpPr>
          <p:cNvPr id="16" name="图片占位符 39"/>
          <p:cNvSpPr>
            <a:spLocks noGrp="1"/>
          </p:cNvSpPr>
          <p:nvPr>
            <p:ph type="pic" sz="quarter" idx="21"/>
          </p:nvPr>
        </p:nvSpPr>
        <p:spPr>
          <a:xfrm>
            <a:off x="0" y="0"/>
            <a:ext cx="12192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dirty="0"/>
          </a:p>
        </p:txBody>
      </p:sp>
      <p:cxnSp>
        <p:nvCxnSpPr>
          <p:cNvPr id="14" name="直接箭头连接符 13"/>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5" name="标题 1"/>
          <p:cNvSpPr>
            <a:spLocks noGrp="1"/>
          </p:cNvSpPr>
          <p:nvPr>
            <p:ph type="title"/>
          </p:nvPr>
        </p:nvSpPr>
        <p:spPr>
          <a:xfrm>
            <a:off x="660400" y="4079737"/>
            <a:ext cx="9233879" cy="663575"/>
          </a:xfrm>
        </p:spPr>
        <p:txBody>
          <a:bodyPr/>
          <a:lstStyle>
            <a:lvl1pPr>
              <a:defRPr>
                <a:solidFill>
                  <a:schemeClr val="bg1"/>
                </a:solidFill>
              </a:defRPr>
            </a:lvl1pPr>
          </a:lstStyle>
          <a:p>
            <a:r>
              <a:rPr lang="zh-CN" altLang="en-US" dirty="0"/>
              <a:t>单击此处编辑母版标题样式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三等分全图型">
    <p:spTree>
      <p:nvGrpSpPr>
        <p:cNvPr id="1" name=""/>
        <p:cNvGrpSpPr/>
        <p:nvPr/>
      </p:nvGrpSpPr>
      <p:grpSpPr>
        <a:xfrm>
          <a:off x="0" y="0"/>
          <a:ext cx="0" cy="0"/>
          <a:chOff x="0" y="0"/>
          <a:chExt cx="0" cy="0"/>
        </a:xfrm>
      </p:grpSpPr>
      <p:sp>
        <p:nvSpPr>
          <p:cNvPr id="16" name="图片占位符 39"/>
          <p:cNvSpPr>
            <a:spLocks noGrp="1"/>
          </p:cNvSpPr>
          <p:nvPr>
            <p:ph type="pic" sz="quarter" idx="21"/>
          </p:nvPr>
        </p:nvSpPr>
        <p:spPr>
          <a:xfrm>
            <a:off x="0" y="0"/>
            <a:ext cx="4072103"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10" name="图片占位符 39"/>
          <p:cNvSpPr>
            <a:spLocks noGrp="1"/>
          </p:cNvSpPr>
          <p:nvPr>
            <p:ph type="pic" sz="quarter" idx="22"/>
          </p:nvPr>
        </p:nvSpPr>
        <p:spPr>
          <a:xfrm>
            <a:off x="4068000" y="0"/>
            <a:ext cx="4068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11" name="图片占位符 39"/>
          <p:cNvSpPr>
            <a:spLocks noGrp="1"/>
          </p:cNvSpPr>
          <p:nvPr>
            <p:ph type="pic" sz="quarter" idx="23"/>
          </p:nvPr>
        </p:nvSpPr>
        <p:spPr>
          <a:xfrm>
            <a:off x="8127324" y="0"/>
            <a:ext cx="4076676"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四等分全图型">
    <p:spTree>
      <p:nvGrpSpPr>
        <p:cNvPr id="1" name=""/>
        <p:cNvGrpSpPr/>
        <p:nvPr/>
      </p:nvGrpSpPr>
      <p:grpSpPr>
        <a:xfrm>
          <a:off x="0" y="0"/>
          <a:ext cx="0" cy="0"/>
          <a:chOff x="0" y="0"/>
          <a:chExt cx="0" cy="0"/>
        </a:xfrm>
      </p:grpSpPr>
      <p:sp>
        <p:nvSpPr>
          <p:cNvPr id="6" name="图片占位符 39"/>
          <p:cNvSpPr>
            <a:spLocks noGrp="1"/>
          </p:cNvSpPr>
          <p:nvPr>
            <p:ph type="pic" sz="quarter" idx="24"/>
          </p:nvPr>
        </p:nvSpPr>
        <p:spPr>
          <a:xfrm>
            <a:off x="3048000" y="0"/>
            <a:ext cx="3048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7" name="图片占位符 39"/>
          <p:cNvSpPr>
            <a:spLocks noGrp="1"/>
          </p:cNvSpPr>
          <p:nvPr>
            <p:ph type="pic" sz="quarter" idx="25"/>
          </p:nvPr>
        </p:nvSpPr>
        <p:spPr>
          <a:xfrm>
            <a:off x="0" y="0"/>
            <a:ext cx="3048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8" name="图片占位符 39"/>
          <p:cNvSpPr>
            <a:spLocks noGrp="1"/>
          </p:cNvSpPr>
          <p:nvPr>
            <p:ph type="pic" sz="quarter" idx="26"/>
          </p:nvPr>
        </p:nvSpPr>
        <p:spPr>
          <a:xfrm>
            <a:off x="9144000" y="0"/>
            <a:ext cx="3048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9" name="图片占位符 39"/>
          <p:cNvSpPr>
            <a:spLocks noGrp="1"/>
          </p:cNvSpPr>
          <p:nvPr>
            <p:ph type="pic" sz="quarter" idx="27"/>
          </p:nvPr>
        </p:nvSpPr>
        <p:spPr>
          <a:xfrm>
            <a:off x="6096000" y="0"/>
            <a:ext cx="3048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sp>
        <p:nvSpPr>
          <p:cNvPr id="7" name="矩形 6"/>
          <p:cNvSpPr/>
          <p:nvPr userDrawn="1"/>
        </p:nvSpPr>
        <p:spPr>
          <a:xfrm>
            <a:off x="8998424" y="1484311"/>
            <a:ext cx="319357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1216315" y="3871615"/>
            <a:ext cx="7287114" cy="781876"/>
          </a:xfrm>
        </p:spPr>
        <p:txBody>
          <a:bodyPr>
            <a:normAutofit/>
          </a:bodyPr>
          <a:lstStyle>
            <a:lvl1pPr marL="0" indent="0" algn="l">
              <a:buNone/>
              <a:defRPr sz="3200">
                <a:solidFill>
                  <a:schemeClr val="accent1"/>
                </a:solidFill>
                <a:latin typeface="方正小标宋简体" pitchFamily="1" charset="-122"/>
                <a:ea typeface="方正小标宋简体" pitchFamily="1"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1216315" y="5438453"/>
            <a:ext cx="7287114" cy="410333"/>
          </a:xfrm>
        </p:spPr>
        <p:txBody>
          <a:bodyPr>
            <a:normAutofit/>
          </a:bodyPr>
          <a:lstStyle>
            <a:lvl1pPr marL="0" indent="0">
              <a:buNone/>
              <a:defRPr sz="2000">
                <a:solidFill>
                  <a:schemeClr val="accent1"/>
                </a:solidFill>
              </a:defRPr>
            </a:lvl1pPr>
          </a:lstStyle>
          <a:p>
            <a:pPr lvl="0"/>
            <a:r>
              <a:rPr lang="zh-CN" altLang="en-US" dirty="0"/>
              <a:t>编辑母版文本样式</a:t>
            </a:r>
          </a:p>
        </p:txBody>
      </p:sp>
      <p:sp>
        <p:nvSpPr>
          <p:cNvPr id="15" name="文本占位符 12"/>
          <p:cNvSpPr>
            <a:spLocks noGrp="1"/>
          </p:cNvSpPr>
          <p:nvPr>
            <p:ph type="body" sz="quarter" idx="12" hasCustomPrompt="1"/>
          </p:nvPr>
        </p:nvSpPr>
        <p:spPr>
          <a:xfrm>
            <a:off x="1216315" y="4908366"/>
            <a:ext cx="7287114" cy="410335"/>
          </a:xfrm>
        </p:spPr>
        <p:txBody>
          <a:bodyPr>
            <a:normAutofit/>
          </a:bodyPr>
          <a:lstStyle>
            <a:lvl1pPr marL="0" indent="0">
              <a:buNone/>
              <a:defRPr sz="2000">
                <a:solidFill>
                  <a:schemeClr val="accent1"/>
                </a:solidFill>
              </a:defRPr>
            </a:lvl1pPr>
          </a:lstStyle>
          <a:p>
            <a:pPr lvl="0"/>
            <a:r>
              <a:rPr lang="zh-CN" altLang="en-US" dirty="0"/>
              <a:t>编辑母版文本样式</a:t>
            </a:r>
          </a:p>
        </p:txBody>
      </p:sp>
      <p:sp>
        <p:nvSpPr>
          <p:cNvPr id="8" name="矩形 7"/>
          <p:cNvSpPr/>
          <p:nvPr userDrawn="1"/>
        </p:nvSpPr>
        <p:spPr>
          <a:xfrm>
            <a:off x="0" y="1484313"/>
            <a:ext cx="100004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3" hasCustomPrompt="1"/>
          </p:nvPr>
        </p:nvSpPr>
        <p:spPr>
          <a:xfrm>
            <a:off x="1216315" y="1346199"/>
            <a:ext cx="7287114" cy="2405663"/>
          </a:xfrm>
        </p:spPr>
        <p:txBody>
          <a:bodyPr>
            <a:normAutofit/>
          </a:bodyPr>
          <a:lstStyle>
            <a:lvl1pPr marL="0" indent="0">
              <a:spcBef>
                <a:spcPts val="0"/>
              </a:spcBef>
              <a:buNone/>
              <a:defRPr sz="6600">
                <a:solidFill>
                  <a:schemeClr val="accent1"/>
                </a:solidFill>
                <a:latin typeface="方正小标宋简体" pitchFamily="1" charset="-122"/>
                <a:ea typeface="方正小标宋简体" pitchFamily="1" charset="-122"/>
              </a:defRPr>
            </a:lvl1pPr>
          </a:lstStyle>
          <a:p>
            <a:pPr lvl="0"/>
            <a:r>
              <a:rPr lang="zh-CN" altLang="en-US" dirty="0"/>
              <a:t>编辑母版文本样式</a:t>
            </a:r>
            <a:endParaRPr lang="en-US" altLang="zh-CN" dirty="0"/>
          </a:p>
          <a:p>
            <a:pPr lvl="0"/>
            <a:r>
              <a:rPr lang="zh-CN" altLang="en-US" dirty="0"/>
              <a:t>输入标题</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3F4B827-5AAB-427E-962D-7CB42547BED8}" type="datetimeFigureOut">
              <a:rPr lang="zh-CN" altLang="en-US" smtClean="0"/>
              <a:t>2024/9/25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F20B971-7B2D-4DBA-82FB-80A687B764D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A5AB183-5463-43E3-B8E7-CFF7F6EA2C57}" type="datetimeFigureOut">
              <a:rPr lang="zh-CN" altLang="en-US" smtClean="0"/>
              <a:t>2024/9/25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B4EFA20-DE4F-4A15-BB81-C2D9A63BEBF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A5AB183-5463-43E3-B8E7-CFF7F6EA2C57}" type="datetimeFigureOut">
              <a:rPr lang="zh-CN" altLang="en-US" smtClean="0"/>
              <a:t>2024/9/25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B4EFA20-DE4F-4A15-BB81-C2D9A63BEBF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A5AB183-5463-43E3-B8E7-CFF7F6EA2C57}" type="datetimeFigureOut">
              <a:rPr lang="zh-CN" altLang="en-US" smtClean="0"/>
              <a:t>2024/9/25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B4EFA20-DE4F-4A15-BB81-C2D9A63BEBF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A5AB183-5463-43E3-B8E7-CFF7F6EA2C57}" type="datetimeFigureOut">
              <a:rPr lang="zh-CN" altLang="en-US" smtClean="0"/>
              <a:t>2024/9/25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B4EFA20-DE4F-4A15-BB81-C2D9A63BEBF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A5AB183-5463-43E3-B8E7-CFF7F6EA2C57}" type="datetimeFigureOut">
              <a:rPr lang="zh-CN" altLang="en-US" smtClean="0"/>
              <a:t>2024/9/25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B4EFA20-DE4F-4A15-BB81-C2D9A63BEBF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A5AB183-5463-43E3-B8E7-CFF7F6EA2C57}" type="datetimeFigureOut">
              <a:rPr lang="zh-CN" altLang="en-US" smtClean="0"/>
              <a:t>2024/9/25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B4EFA20-DE4F-4A15-BB81-C2D9A63BEBF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5AB183-5463-43E3-B8E7-CFF7F6EA2C57}" type="datetimeFigureOut">
              <a:rPr lang="zh-CN" altLang="en-US" smtClean="0"/>
              <a:t>2024/9/25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4EFA20-DE4F-4A15-BB81-C2D9A63BEBF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345937"/>
            <a:ext cx="10858500" cy="663575"/>
          </a:xfrm>
          <a:prstGeom prst="rect">
            <a:avLst/>
          </a:prstGeom>
        </p:spPr>
        <p:txBody>
          <a:bodyPr vert="horz" lIns="0" tIns="0" rIns="0" bIns="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60400" y="1130300"/>
            <a:ext cx="10858500" cy="5003800"/>
          </a:xfrm>
          <a:prstGeom prst="rect">
            <a:avLst/>
          </a:prstGeom>
        </p:spPr>
        <p:txBody>
          <a:bodyPr vert="horz" lIns="0" tIns="0" rIns="0" bIns="0" rtlCol="0">
            <a:normAutofit/>
          </a:bodyPr>
          <a:lstStyle/>
          <a:p>
            <a:pPr lvl="0"/>
            <a:r>
              <a:rPr lang="zh-CN" altLang="en-US" dirty="0"/>
              <a:t>编辑母版文本样式</a:t>
            </a:r>
          </a:p>
          <a:p>
            <a:pPr lvl="1"/>
            <a:r>
              <a:rPr lang="zh-CN" altLang="en-US" dirty="0"/>
              <a:t>第二级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8F0CA4-2368-4D59-8FBB-2D65A51BC434}" type="datetimeFigureOut">
              <a:rPr lang="zh-CN" altLang="en-US" smtClean="0"/>
              <a:t>2024/9/25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2D1B2-A81C-44B8-9F41-403C7D1553C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lvl1pPr algn="l" defTabSz="914400" rtl="0" eaLnBrk="1" latinLnBrk="0" hangingPunct="1">
        <a:lnSpc>
          <a:spcPct val="90000"/>
        </a:lnSpc>
        <a:spcBef>
          <a:spcPct val="0"/>
        </a:spcBef>
        <a:buNone/>
        <a:defRPr sz="4400" kern="1200" spc="300">
          <a:solidFill>
            <a:schemeClr val="accent1"/>
          </a:solidFill>
          <a:latin typeface="+mj-lt"/>
          <a:ea typeface="方正小标宋简体" pitchFamily="1" charset="-122"/>
          <a:cs typeface="+mj-cs"/>
        </a:defRPr>
      </a:lvl1pPr>
    </p:titleStyle>
    <p:bodyStyle>
      <a:lvl1pPr marL="228600" indent="-228600" algn="l" defTabSz="914400" rtl="0" eaLnBrk="1" latinLnBrk="0" hangingPunct="1">
        <a:lnSpc>
          <a:spcPct val="120000"/>
        </a:lnSpc>
        <a:spcBef>
          <a:spcPts val="1000"/>
        </a:spcBef>
        <a:buFont typeface="Arial"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35.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500" y="-44260"/>
            <a:ext cx="12192000" cy="5013703"/>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dirty="0">
              <a:ln>
                <a:noFill/>
              </a:ln>
              <a:solidFill>
                <a:prstClr val="white"/>
              </a:solidFill>
              <a:effectLst/>
              <a:uLnTx/>
              <a:uFillTx/>
              <a:latin typeface="Microsoft YaHei Regular"/>
              <a:ea typeface="微软雅黑" charset="-122"/>
              <a:cs typeface="+mn-cs"/>
            </a:endParaRPr>
          </a:p>
        </p:txBody>
      </p:sp>
      <p:pic>
        <p:nvPicPr>
          <p:cNvPr id="2" name="图片 1"/>
          <p:cNvPicPr>
            <a:picLocks noChangeAspect="1"/>
          </p:cNvPicPr>
          <p:nvPr/>
        </p:nvPicPr>
        <p:blipFill>
          <a:blip r:embed="rId2"/>
          <a:stretch>
            <a:fillRect/>
          </a:stretch>
        </p:blipFill>
        <p:spPr>
          <a:xfrm>
            <a:off x="0" y="0"/>
            <a:ext cx="12192000" cy="6858000"/>
          </a:xfrm>
          <a:prstGeom prst="rect">
            <a:avLst/>
          </a:prstGeom>
        </p:spPr>
      </p:pic>
      <p:pic>
        <p:nvPicPr>
          <p:cNvPr id="24" name="图片 23"/>
          <p:cNvPicPr>
            <a:picLocks noChangeAspect="1"/>
          </p:cNvPicPr>
          <p:nvPr/>
        </p:nvPicPr>
        <p:blipFill rotWithShape="1">
          <a:blip r:embed="rId3">
            <a:extLst>
              <a:ext uri="{28A0092B-C50C-407E-A947-70E740481C1C}">
                <a14:useLocalDpi xmlns:a14="http://schemas.microsoft.com/office/drawing/2010/main" val="0"/>
              </a:ext>
            </a:extLst>
          </a:blip>
          <a:srcRect t="2830" b="34927"/>
          <a:stretch>
            <a:fillRect/>
          </a:stretch>
        </p:blipFill>
        <p:spPr>
          <a:xfrm>
            <a:off x="-2" y="0"/>
            <a:ext cx="12192002" cy="5057758"/>
          </a:xfrm>
          <a:prstGeom prst="rect">
            <a:avLst/>
          </a:prstGeom>
        </p:spPr>
      </p:pic>
      <p:sp>
        <p:nvSpPr>
          <p:cNvPr id="25" name="矩形 24"/>
          <p:cNvSpPr/>
          <p:nvPr/>
        </p:nvSpPr>
        <p:spPr>
          <a:xfrm>
            <a:off x="-5500" y="-27758"/>
            <a:ext cx="12192000" cy="5013703"/>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dirty="0">
              <a:ln>
                <a:noFill/>
              </a:ln>
              <a:solidFill>
                <a:prstClr val="white"/>
              </a:solidFill>
              <a:effectLst/>
              <a:uLnTx/>
              <a:uFillTx/>
              <a:latin typeface="Microsoft YaHei Regular"/>
              <a:ea typeface="微软雅黑" charset="-122"/>
              <a:cs typeface="+mn-cs"/>
            </a:endParaRPr>
          </a:p>
        </p:txBody>
      </p:sp>
      <p:pic>
        <p:nvPicPr>
          <p:cNvPr id="101" name="图片 100"/>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4398642" y="-88868"/>
            <a:ext cx="3455246" cy="3455246"/>
          </a:xfrm>
          <a:prstGeom prst="rect">
            <a:avLst/>
          </a:prstGeom>
        </p:spPr>
      </p:pic>
      <p:sp>
        <p:nvSpPr>
          <p:cNvPr id="47" name="文本框 46"/>
          <p:cNvSpPr txBox="1"/>
          <p:nvPr/>
        </p:nvSpPr>
        <p:spPr>
          <a:xfrm>
            <a:off x="2221492" y="3188322"/>
            <a:ext cx="7738016" cy="565604"/>
          </a:xfrm>
          <a:prstGeom prst="rect">
            <a:avLst/>
          </a:prstGeom>
          <a:noFill/>
        </p:spPr>
        <p:txBody>
          <a:bodyPr wrap="none" rtlCol="0">
            <a:spAutoFit/>
          </a:bodyPr>
          <a:lstStyle/>
          <a:p>
            <a:pPr marL="0" marR="0" lvl="0" indent="0" algn="l" defTabSz="914400" rtl="0" eaLnBrk="1" fontAlgn="auto" latinLnBrk="0" hangingPunct="1">
              <a:lnSpc>
                <a:spcPct val="120000"/>
              </a:lnSpc>
              <a:spcBef>
                <a:spcPts val="1000"/>
              </a:spcBef>
              <a:spcAft>
                <a:spcPts val="0"/>
              </a:spcAft>
              <a:buClrTx/>
              <a:buSzTx/>
              <a:buFont typeface="Arial" charset="0"/>
              <a:buNone/>
              <a:defRPr/>
            </a:pPr>
            <a:r>
              <a:rPr kumimoji="0" lang="zh-CN" altLang="en-US" sz="2800" b="1" i="0" u="none" strike="noStrike" kern="1200" cap="none" spc="300" normalizeH="0" baseline="0" noProof="0" dirty="0">
                <a:ln>
                  <a:noFill/>
                </a:ln>
                <a:solidFill>
                  <a:srgbClr val="FFFFFF"/>
                </a:solidFill>
                <a:effectLst/>
                <a:uLnTx/>
                <a:uFillTx/>
                <a:latin typeface="方正小标宋简体" pitchFamily="1" charset="-122"/>
                <a:ea typeface="方正小标宋简体" pitchFamily="1" charset="-122"/>
                <a:cs typeface="+mn-cs"/>
              </a:rPr>
              <a:t>多视角雷达图像序列三维特征提取技术研究</a:t>
            </a:r>
          </a:p>
        </p:txBody>
      </p:sp>
      <p:cxnSp>
        <p:nvCxnSpPr>
          <p:cNvPr id="48" name="直线连接符 77"/>
          <p:cNvCxnSpPr/>
          <p:nvPr/>
        </p:nvCxnSpPr>
        <p:spPr>
          <a:xfrm flipH="1">
            <a:off x="-1" y="5041255"/>
            <a:ext cx="12192001"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4947300" y="4710756"/>
            <a:ext cx="2297403" cy="638773"/>
          </a:xfrm>
          <a:prstGeom prst="rect">
            <a:avLst/>
          </a:prstGeom>
          <a:solidFill>
            <a:srgbClr val="F6D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dirty="0">
              <a:ln>
                <a:noFill/>
              </a:ln>
              <a:solidFill>
                <a:prstClr val="white"/>
              </a:solidFill>
              <a:effectLst/>
              <a:uLnTx/>
              <a:uFillTx/>
              <a:latin typeface="微软雅黑" charset="-122"/>
              <a:ea typeface="微软雅黑" charset="-122"/>
              <a:cs typeface="+mn-cs"/>
            </a:endParaRPr>
          </a:p>
        </p:txBody>
      </p:sp>
      <p:sp>
        <p:nvSpPr>
          <p:cNvPr id="99" name="直角三角形 98"/>
          <p:cNvSpPr/>
          <p:nvPr/>
        </p:nvSpPr>
        <p:spPr>
          <a:xfrm>
            <a:off x="7241927" y="4700241"/>
            <a:ext cx="91883" cy="291083"/>
          </a:xfrm>
          <a:prstGeom prst="rtTriangle">
            <a:avLst/>
          </a:prstGeom>
          <a:solidFill>
            <a:srgbClr val="D6A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dirty="0">
              <a:ln>
                <a:noFill/>
              </a:ln>
              <a:solidFill>
                <a:prstClr val="white"/>
              </a:solidFill>
              <a:effectLst/>
              <a:uLnTx/>
              <a:uFillTx/>
              <a:latin typeface="微软雅黑" charset="-122"/>
              <a:ea typeface="微软雅黑" charset="-122"/>
              <a:cs typeface="+mn-cs"/>
            </a:endParaRPr>
          </a:p>
        </p:txBody>
      </p:sp>
      <p:sp>
        <p:nvSpPr>
          <p:cNvPr id="100" name="直角三角形 99"/>
          <p:cNvSpPr/>
          <p:nvPr/>
        </p:nvSpPr>
        <p:spPr>
          <a:xfrm flipH="1">
            <a:off x="4852688" y="4708917"/>
            <a:ext cx="91883" cy="291083"/>
          </a:xfrm>
          <a:prstGeom prst="rtTriangle">
            <a:avLst/>
          </a:prstGeom>
          <a:solidFill>
            <a:srgbClr val="D6A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dirty="0">
              <a:ln>
                <a:noFill/>
              </a:ln>
              <a:solidFill>
                <a:prstClr val="white"/>
              </a:solidFill>
              <a:effectLst/>
              <a:uLnTx/>
              <a:uFillTx/>
              <a:latin typeface="微软雅黑" charset="-122"/>
              <a:ea typeface="微软雅黑" charset="-122"/>
              <a:cs typeface="+mn-cs"/>
            </a:endParaRPr>
          </a:p>
        </p:txBody>
      </p:sp>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25602"/>
          <a:stretch>
            <a:fillRect/>
          </a:stretch>
        </p:blipFill>
        <p:spPr>
          <a:xfrm>
            <a:off x="5300628" y="4780745"/>
            <a:ext cx="1585242" cy="468532"/>
          </a:xfrm>
          <a:prstGeom prst="rect">
            <a:avLst/>
          </a:prstGeom>
        </p:spPr>
      </p:pic>
      <p:sp>
        <p:nvSpPr>
          <p:cNvPr id="15" name="副标题 2"/>
          <p:cNvSpPr txBox="1"/>
          <p:nvPr/>
        </p:nvSpPr>
        <p:spPr>
          <a:xfrm>
            <a:off x="2452443" y="6400304"/>
            <a:ext cx="7287114" cy="4576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600" normalizeH="0" baseline="0" noProof="0" dirty="0">
                <a:ln>
                  <a:noFill/>
                </a:ln>
                <a:solidFill>
                  <a:prstClr val="white"/>
                </a:solidFill>
                <a:effectLst/>
                <a:uLnTx/>
                <a:uFillTx/>
                <a:latin typeface="方正小标宋简体" pitchFamily="1" charset="-122"/>
                <a:ea typeface="方正小标宋简体" pitchFamily="1" charset="-122"/>
                <a:cs typeface="+mn-cs"/>
              </a:rPr>
              <a:t>-  </a:t>
            </a:r>
            <a:r>
              <a:rPr kumimoji="0" lang="zh-CN" altLang="en-US" sz="1400" b="0" i="0" u="none" strike="noStrike" kern="1200" cap="none" spc="600" normalizeH="0" baseline="0" noProof="0" dirty="0">
                <a:ln>
                  <a:noFill/>
                </a:ln>
                <a:solidFill>
                  <a:prstClr val="white"/>
                </a:solidFill>
                <a:effectLst/>
                <a:uLnTx/>
                <a:uFillTx/>
                <a:latin typeface="方正小标宋简体" pitchFamily="1" charset="-122"/>
                <a:ea typeface="方正小标宋简体" pitchFamily="1" charset="-122"/>
                <a:cs typeface="+mn-cs"/>
              </a:rPr>
              <a:t>艰苦创业  开拓创新  争创一流  </a:t>
            </a:r>
            <a:r>
              <a:rPr kumimoji="0" lang="en-US" altLang="zh-CN" sz="1400" b="0" i="0" u="none" strike="noStrike" kern="1200" cap="none" spc="600" normalizeH="0" baseline="0" noProof="0" dirty="0">
                <a:ln>
                  <a:noFill/>
                </a:ln>
                <a:solidFill>
                  <a:prstClr val="white"/>
                </a:solidFill>
                <a:effectLst/>
                <a:uLnTx/>
                <a:uFillTx/>
                <a:latin typeface="方正小标宋简体" pitchFamily="1" charset="-122"/>
                <a:ea typeface="方正小标宋简体" pitchFamily="1" charset="-122"/>
                <a:cs typeface="+mn-cs"/>
              </a:rPr>
              <a:t>-</a:t>
            </a:r>
            <a:endParaRPr kumimoji="0" lang="zh-CN" altLang="en-US" sz="1400" b="0" i="0" u="none" strike="noStrike" kern="1200" cap="none" spc="600" normalizeH="0" baseline="0" noProof="0" dirty="0">
              <a:ln>
                <a:noFill/>
              </a:ln>
              <a:solidFill>
                <a:prstClr val="white"/>
              </a:solidFill>
              <a:effectLst/>
              <a:uLnTx/>
              <a:uFillTx/>
              <a:latin typeface="方正小标宋简体" pitchFamily="1" charset="-122"/>
              <a:ea typeface="方正小标宋简体" pitchFamily="1" charset="-122"/>
              <a:cs typeface="+mn-cs"/>
            </a:endParaRPr>
          </a:p>
        </p:txBody>
      </p:sp>
      <p:sp>
        <p:nvSpPr>
          <p:cNvPr id="3" name="圆角矩形 190"/>
          <p:cNvSpPr/>
          <p:nvPr/>
        </p:nvSpPr>
        <p:spPr>
          <a:xfrm>
            <a:off x="2217774" y="5727356"/>
            <a:ext cx="1769103" cy="49714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350" b="0" i="0" u="none" strike="noStrike" kern="1200" cap="none" spc="0" normalizeH="0" baseline="0" noProof="0" dirty="0">
                <a:ln>
                  <a:noFill/>
                </a:ln>
                <a:solidFill>
                  <a:prstClr val="white"/>
                </a:solidFill>
                <a:effectLst/>
                <a:uLnTx/>
                <a:uFillTx/>
                <a:latin typeface="微软雅黑" charset="-122"/>
                <a:ea typeface="微软雅黑" charset="-122"/>
                <a:cs typeface="+mn-cs"/>
              </a:rPr>
              <a:t>汇报人 ：吴瑜佳</a:t>
            </a:r>
          </a:p>
        </p:txBody>
      </p:sp>
      <p:sp>
        <p:nvSpPr>
          <p:cNvPr id="5" name="圆角矩形 192"/>
          <p:cNvSpPr/>
          <p:nvPr/>
        </p:nvSpPr>
        <p:spPr>
          <a:xfrm>
            <a:off x="4922287" y="5727356"/>
            <a:ext cx="2341189" cy="49714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350" b="0" i="0" u="none" strike="noStrike" kern="1200" cap="none" spc="0" normalizeH="0" baseline="0" noProof="0" dirty="0">
                <a:ln>
                  <a:noFill/>
                </a:ln>
                <a:solidFill>
                  <a:prstClr val="white"/>
                </a:solidFill>
                <a:effectLst/>
                <a:uLnTx/>
                <a:uFillTx/>
                <a:latin typeface="微软雅黑" charset="-122"/>
                <a:ea typeface="微软雅黑" charset="-122"/>
                <a:cs typeface="+mn-cs"/>
              </a:rPr>
              <a:t>指导老师 ： 周叶剑</a:t>
            </a:r>
          </a:p>
        </p:txBody>
      </p:sp>
      <p:sp>
        <p:nvSpPr>
          <p:cNvPr id="6" name="圆角矩形 193"/>
          <p:cNvSpPr/>
          <p:nvPr/>
        </p:nvSpPr>
        <p:spPr>
          <a:xfrm>
            <a:off x="7853888" y="5727356"/>
            <a:ext cx="2341189" cy="49714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350" b="0" i="0" u="none" strike="noStrike" kern="1200" cap="none" spc="0" normalizeH="0" baseline="0" noProof="0" dirty="0">
                <a:ln>
                  <a:noFill/>
                </a:ln>
                <a:solidFill>
                  <a:prstClr val="white"/>
                </a:solidFill>
                <a:effectLst/>
                <a:uLnTx/>
                <a:uFillTx/>
                <a:latin typeface="微软雅黑" charset="-122"/>
                <a:ea typeface="微软雅黑" charset="-122"/>
                <a:cs typeface="+mn-cs"/>
              </a:rPr>
              <a:t>学校：浙江工业大学</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3200" dirty="0"/>
              <a:t>基于序列 </a:t>
            </a:r>
            <a:r>
              <a:rPr lang="en-US" altLang="zh-CN" sz="3200" dirty="0"/>
              <a:t>ISAR</a:t>
            </a:r>
            <a:r>
              <a:rPr lang="zh-CN" altLang="en-US" sz="3200" dirty="0"/>
              <a:t>图像的三维重建</a:t>
            </a:r>
          </a:p>
        </p:txBody>
      </p:sp>
      <p:sp>
        <p:nvSpPr>
          <p:cNvPr id="11" name="文本框 10"/>
          <p:cNvSpPr txBox="1"/>
          <p:nvPr/>
        </p:nvSpPr>
        <p:spPr>
          <a:xfrm flipH="1">
            <a:off x="978361" y="3536724"/>
            <a:ext cx="10174147" cy="1846659"/>
          </a:xfrm>
          <a:prstGeom prst="rect">
            <a:avLst/>
          </a:prstGeom>
          <a:noFill/>
        </p:spPr>
        <p:txBody>
          <a:bodyPr wrap="square" lIns="0" tIns="0" rIns="0" bIns="0" rtlCol="0">
            <a:spAutoFit/>
          </a:bodyPr>
          <a:lstStyle/>
          <a:p>
            <a:pPr lvl="1" algn="l"/>
            <a:r>
              <a:rPr lang="zh-CN" altLang="en-US" sz="2400" b="0" i="0" dirty="0">
                <a:solidFill>
                  <a:srgbClr val="000000"/>
                </a:solidFill>
                <a:effectLst/>
                <a:latin typeface="system-ui"/>
              </a:rPr>
              <a:t>       单应性变换描述两个平面之间的点对应关系，这种映射可以通过一个</a:t>
            </a:r>
            <a:r>
              <a:rPr lang="en-US" altLang="zh-CN" sz="2400" b="0" i="0" dirty="0">
                <a:solidFill>
                  <a:srgbClr val="000000"/>
                </a:solidFill>
                <a:effectLst/>
                <a:latin typeface="system-ui"/>
              </a:rPr>
              <a:t>3x3</a:t>
            </a:r>
            <a:r>
              <a:rPr lang="zh-CN" altLang="en-US" sz="2400" b="0" i="0" dirty="0">
                <a:solidFill>
                  <a:srgbClr val="000000"/>
                </a:solidFill>
                <a:effectLst/>
                <a:latin typeface="system-ui"/>
              </a:rPr>
              <a:t>的矩阵来表示。给定两个平面上的对应点，可以通过线性变换将一个平面上的点映射到另一个平面上。正确匹配的特征点对来求得两帧图像间的单应性变换矩阵，然后对追踪失败的特征点进行变换，使得其可以继续被稳定追踪。</a:t>
            </a:r>
          </a:p>
        </p:txBody>
      </p:sp>
      <p:pic>
        <p:nvPicPr>
          <p:cNvPr id="4" name="图片 3">
            <a:extLst>
              <a:ext uri="{FF2B5EF4-FFF2-40B4-BE49-F238E27FC236}">
                <a16:creationId xmlns:a16="http://schemas.microsoft.com/office/drawing/2014/main" id="{F6B0195F-AB14-20BD-4908-D3A4FE03A090}"/>
              </a:ext>
            </a:extLst>
          </p:cNvPr>
          <p:cNvPicPr>
            <a:picLocks noChangeAspect="1"/>
          </p:cNvPicPr>
          <p:nvPr/>
        </p:nvPicPr>
        <p:blipFill>
          <a:blip r:embed="rId2"/>
          <a:stretch>
            <a:fillRect/>
          </a:stretch>
        </p:blipFill>
        <p:spPr>
          <a:xfrm>
            <a:off x="2726138" y="1833099"/>
            <a:ext cx="2943225" cy="1343025"/>
          </a:xfrm>
          <a:prstGeom prst="rect">
            <a:avLst/>
          </a:prstGeom>
        </p:spPr>
      </p:pic>
    </p:spTree>
    <p:extLst>
      <p:ext uri="{BB962C8B-B14F-4D97-AF65-F5344CB8AC3E}">
        <p14:creationId xmlns:p14="http://schemas.microsoft.com/office/powerpoint/2010/main" val="4113186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800" dirty="0"/>
              <a:t>实验结果与分析</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4734" y="1216152"/>
            <a:ext cx="7792448" cy="492861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800" dirty="0"/>
              <a:t>第三章 基于点云配准和</a:t>
            </a:r>
            <a:r>
              <a:rPr lang="en-US" altLang="zh-CN" sz="2800" dirty="0"/>
              <a:t>GAN</a:t>
            </a:r>
            <a:r>
              <a:rPr lang="zh-CN" altLang="en-US" sz="2800" dirty="0"/>
              <a:t>逆映射的点云补全</a:t>
            </a:r>
          </a:p>
        </p:txBody>
      </p:sp>
      <p:sp>
        <p:nvSpPr>
          <p:cNvPr id="4" name="文本框 3"/>
          <p:cNvSpPr txBox="1"/>
          <p:nvPr/>
        </p:nvSpPr>
        <p:spPr>
          <a:xfrm>
            <a:off x="866122" y="1707985"/>
            <a:ext cx="10459756" cy="3071495"/>
          </a:xfrm>
          <a:prstGeom prst="rect">
            <a:avLst/>
          </a:prstGeom>
          <a:noFill/>
        </p:spPr>
        <p:txBody>
          <a:bodyPr wrap="square" lIns="0" tIns="0" rIns="0" bIns="0" rtlCol="0">
            <a:spAutoFit/>
          </a:bodyPr>
          <a:lstStyle/>
          <a:p>
            <a:pPr>
              <a:lnSpc>
                <a:spcPct val="120000"/>
              </a:lnSpc>
            </a:pPr>
            <a:r>
              <a:rPr lang="zh-CN" altLang="en-US" sz="2400" spc="300" dirty="0">
                <a:solidFill>
                  <a:schemeClr val="accent6">
                    <a:lumMod val="50000"/>
                  </a:schemeClr>
                </a:solidFill>
                <a:latin typeface="+mj-ea"/>
                <a:ea typeface="+mj-ea"/>
                <a:cs typeface="Times New Roman" pitchFamily="18" charset="0"/>
              </a:rPr>
              <a:t>基于点云配准和</a:t>
            </a:r>
            <a:r>
              <a:rPr lang="en-US" altLang="zh-CN" sz="2400" spc="300" dirty="0">
                <a:solidFill>
                  <a:schemeClr val="accent6">
                    <a:lumMod val="50000"/>
                  </a:schemeClr>
                </a:solidFill>
                <a:latin typeface="+mj-ea"/>
                <a:ea typeface="+mj-ea"/>
                <a:cs typeface="Times New Roman" pitchFamily="18" charset="0"/>
              </a:rPr>
              <a:t>GAN</a:t>
            </a:r>
            <a:r>
              <a:rPr lang="zh-CN" altLang="en-US" sz="2400" spc="300" dirty="0">
                <a:solidFill>
                  <a:schemeClr val="accent6">
                    <a:lumMod val="50000"/>
                  </a:schemeClr>
                </a:solidFill>
                <a:latin typeface="+mj-ea"/>
                <a:ea typeface="+mj-ea"/>
                <a:cs typeface="Times New Roman" pitchFamily="18" charset="0"/>
              </a:rPr>
              <a:t>逆映射的点云补全：</a:t>
            </a:r>
            <a:endParaRPr lang="en-US" altLang="zh-CN" sz="2400" spc="300" dirty="0">
              <a:solidFill>
                <a:schemeClr val="accent6">
                  <a:lumMod val="50000"/>
                </a:schemeClr>
              </a:solidFill>
              <a:latin typeface="+mj-ea"/>
              <a:ea typeface="+mj-ea"/>
              <a:cs typeface="Times New Roman" pitchFamily="18" charset="0"/>
            </a:endParaRPr>
          </a:p>
          <a:p>
            <a:pPr>
              <a:lnSpc>
                <a:spcPct val="120000"/>
              </a:lnSpc>
            </a:pPr>
            <a:r>
              <a:rPr lang="zh-CN" altLang="en-US" sz="2400" spc="300" dirty="0">
                <a:solidFill>
                  <a:schemeClr val="accent6">
                    <a:lumMod val="50000"/>
                  </a:schemeClr>
                </a:solidFill>
                <a:latin typeface="+mj-ea"/>
                <a:ea typeface="+mj-ea"/>
                <a:cs typeface="Times New Roman" pitchFamily="18" charset="0"/>
              </a:rPr>
              <a:t>首先介绍</a:t>
            </a:r>
            <a:r>
              <a:rPr lang="zh-CN" altLang="en-US" sz="2400" b="1" spc="300" dirty="0">
                <a:solidFill>
                  <a:schemeClr val="accent6">
                    <a:lumMod val="50000"/>
                  </a:schemeClr>
                </a:solidFill>
                <a:latin typeface="+mj-ea"/>
                <a:ea typeface="+mj-ea"/>
                <a:cs typeface="Times New Roman" pitchFamily="18" charset="0"/>
              </a:rPr>
              <a:t>三维点云特征提取算法</a:t>
            </a:r>
            <a:r>
              <a:rPr lang="zh-CN" altLang="en-US" sz="2400" spc="300" dirty="0">
                <a:solidFill>
                  <a:schemeClr val="accent6">
                    <a:lumMod val="50000"/>
                  </a:schemeClr>
                </a:solidFill>
                <a:latin typeface="+mj-ea"/>
                <a:ea typeface="+mj-ea"/>
                <a:cs typeface="Times New Roman" pitchFamily="18" charset="0"/>
              </a:rPr>
              <a:t>点云特征直方图算法，然后介绍如何通过</a:t>
            </a:r>
            <a:r>
              <a:rPr lang="zh-CN" altLang="en-US" sz="2400" b="1" spc="300" dirty="0">
                <a:solidFill>
                  <a:schemeClr val="accent6">
                    <a:lumMod val="50000"/>
                  </a:schemeClr>
                </a:solidFill>
                <a:latin typeface="+mj-ea"/>
                <a:ea typeface="+mj-ea"/>
                <a:cs typeface="Times New Roman" pitchFamily="18" charset="0"/>
              </a:rPr>
              <a:t>点云配准</a:t>
            </a:r>
            <a:r>
              <a:rPr lang="zh-CN" altLang="en-US" sz="2400" spc="300" dirty="0">
                <a:solidFill>
                  <a:schemeClr val="accent6">
                    <a:lumMod val="50000"/>
                  </a:schemeClr>
                </a:solidFill>
                <a:latin typeface="+mj-ea"/>
                <a:ea typeface="+mj-ea"/>
                <a:cs typeface="Times New Roman" pitchFamily="18" charset="0"/>
              </a:rPr>
              <a:t>来进行点云补全的过程以及原理，</a:t>
            </a:r>
            <a:endParaRPr lang="en-US" altLang="zh-CN" sz="2400" spc="300" dirty="0">
              <a:solidFill>
                <a:schemeClr val="accent6">
                  <a:lumMod val="50000"/>
                </a:schemeClr>
              </a:solidFill>
              <a:latin typeface="+mj-ea"/>
              <a:ea typeface="+mj-ea"/>
              <a:cs typeface="Times New Roman" pitchFamily="18" charset="0"/>
            </a:endParaRPr>
          </a:p>
          <a:p>
            <a:pPr>
              <a:lnSpc>
                <a:spcPct val="120000"/>
              </a:lnSpc>
            </a:pPr>
            <a:r>
              <a:rPr lang="zh-CN" altLang="en-US" sz="2400" spc="300" dirty="0">
                <a:solidFill>
                  <a:schemeClr val="accent6">
                    <a:lumMod val="50000"/>
                  </a:schemeClr>
                </a:solidFill>
                <a:latin typeface="+mj-ea"/>
                <a:ea typeface="+mj-ea"/>
                <a:cs typeface="Times New Roman" pitchFamily="18" charset="0"/>
              </a:rPr>
              <a:t>然后从 </a:t>
            </a:r>
            <a:r>
              <a:rPr lang="en-US" altLang="zh-CN" sz="2400" spc="300" dirty="0">
                <a:solidFill>
                  <a:schemeClr val="accent6">
                    <a:lumMod val="50000"/>
                  </a:schemeClr>
                </a:solidFill>
                <a:latin typeface="+mj-ea"/>
                <a:ea typeface="+mj-ea"/>
                <a:cs typeface="Times New Roman" pitchFamily="18" charset="0"/>
              </a:rPr>
              <a:t>GAN </a:t>
            </a:r>
            <a:r>
              <a:rPr lang="zh-CN" altLang="en-US" sz="2400" spc="300" dirty="0">
                <a:solidFill>
                  <a:schemeClr val="accent6">
                    <a:lumMod val="50000"/>
                  </a:schemeClr>
                </a:solidFill>
                <a:latin typeface="+mj-ea"/>
                <a:ea typeface="+mj-ea"/>
                <a:cs typeface="Times New Roman" pitchFamily="18" charset="0"/>
              </a:rPr>
              <a:t>网络模型出发，详细介绍如何通过 </a:t>
            </a:r>
            <a:r>
              <a:rPr lang="en-US" altLang="zh-CN" sz="2400" b="1" spc="300" dirty="0">
                <a:solidFill>
                  <a:schemeClr val="accent6">
                    <a:lumMod val="50000"/>
                  </a:schemeClr>
                </a:solidFill>
                <a:latin typeface="+mj-ea"/>
                <a:ea typeface="+mj-ea"/>
                <a:cs typeface="Times New Roman" pitchFamily="18" charset="0"/>
              </a:rPr>
              <a:t>GAN </a:t>
            </a:r>
            <a:r>
              <a:rPr lang="zh-CN" altLang="en-US" sz="2400" b="1" spc="300" dirty="0">
                <a:solidFill>
                  <a:schemeClr val="accent6">
                    <a:lumMod val="50000"/>
                  </a:schemeClr>
                </a:solidFill>
                <a:latin typeface="+mj-ea"/>
                <a:ea typeface="+mj-ea"/>
                <a:cs typeface="Times New Roman" pitchFamily="18" charset="0"/>
              </a:rPr>
              <a:t>逆映射来对缺失点云进行补全</a:t>
            </a:r>
            <a:r>
              <a:rPr lang="zh-CN" altLang="en-US" sz="2400" spc="300" dirty="0">
                <a:solidFill>
                  <a:schemeClr val="accent6">
                    <a:lumMod val="50000"/>
                  </a:schemeClr>
                </a:solidFill>
                <a:latin typeface="+mj-ea"/>
                <a:ea typeface="+mj-ea"/>
                <a:cs typeface="Times New Roman" pitchFamily="18" charset="0"/>
              </a:rPr>
              <a:t>，</a:t>
            </a:r>
            <a:endParaRPr lang="en-US" altLang="zh-CN" sz="2400" spc="300" dirty="0">
              <a:solidFill>
                <a:schemeClr val="accent6">
                  <a:lumMod val="50000"/>
                </a:schemeClr>
              </a:solidFill>
              <a:latin typeface="+mj-ea"/>
              <a:ea typeface="+mj-ea"/>
              <a:cs typeface="Times New Roman" pitchFamily="18" charset="0"/>
            </a:endParaRPr>
          </a:p>
          <a:p>
            <a:pPr>
              <a:lnSpc>
                <a:spcPct val="120000"/>
              </a:lnSpc>
            </a:pPr>
            <a:r>
              <a:rPr lang="zh-CN" altLang="en-US" sz="2400" spc="300" dirty="0">
                <a:solidFill>
                  <a:schemeClr val="accent6">
                    <a:lumMod val="50000"/>
                  </a:schemeClr>
                </a:solidFill>
                <a:latin typeface="+mj-ea"/>
                <a:ea typeface="+mj-ea"/>
                <a:cs typeface="Times New Roman" pitchFamily="18" charset="0"/>
              </a:rPr>
              <a:t>最后给出基于点云特征提取及配准的点云补全算法和基于</a:t>
            </a:r>
            <a:r>
              <a:rPr lang="en-US" altLang="zh-CN" sz="2400" spc="300" dirty="0">
                <a:solidFill>
                  <a:schemeClr val="accent6">
                    <a:lumMod val="50000"/>
                  </a:schemeClr>
                </a:solidFill>
                <a:latin typeface="+mj-ea"/>
                <a:ea typeface="+mj-ea"/>
                <a:cs typeface="Times New Roman" pitchFamily="18" charset="0"/>
              </a:rPr>
              <a:t>GAN</a:t>
            </a:r>
            <a:r>
              <a:rPr lang="zh-CN" altLang="en-US" sz="2400" spc="300" dirty="0">
                <a:solidFill>
                  <a:schemeClr val="accent6">
                    <a:lumMod val="50000"/>
                  </a:schemeClr>
                </a:solidFill>
                <a:latin typeface="+mj-ea"/>
                <a:ea typeface="+mj-ea"/>
                <a:cs typeface="Times New Roman" pitchFamily="18" charset="0"/>
              </a:rPr>
              <a:t>逆映射算法进行点云补全的实验结果及其对应的</a:t>
            </a:r>
            <a:r>
              <a:rPr lang="zh-CN" altLang="en-US" sz="2400" b="1" spc="300" dirty="0">
                <a:solidFill>
                  <a:schemeClr val="accent6">
                    <a:lumMod val="50000"/>
                  </a:schemeClr>
                </a:solidFill>
                <a:latin typeface="+mj-ea"/>
                <a:ea typeface="+mj-ea"/>
                <a:cs typeface="Times New Roman" pitchFamily="18" charset="0"/>
              </a:rPr>
              <a:t>结果分析</a:t>
            </a:r>
            <a:r>
              <a:rPr lang="zh-CN" altLang="en-US" sz="2400" spc="300" dirty="0">
                <a:solidFill>
                  <a:schemeClr val="accent6">
                    <a:lumMod val="50000"/>
                  </a:schemeClr>
                </a:solidFill>
                <a:latin typeface="+mj-ea"/>
                <a:ea typeface="+mj-ea"/>
                <a:cs typeface="Times New Roman" pitchFamily="18" charset="0"/>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3200" dirty="0"/>
              <a:t>基于点云配准和</a:t>
            </a:r>
            <a:r>
              <a:rPr lang="en-US" altLang="zh-CN" sz="3200" dirty="0"/>
              <a:t>GAN</a:t>
            </a:r>
            <a:r>
              <a:rPr lang="zh-CN" altLang="en-US" sz="3200" dirty="0"/>
              <a:t>逆映射的点云补全</a:t>
            </a:r>
          </a:p>
        </p:txBody>
      </p:sp>
      <p:sp>
        <p:nvSpPr>
          <p:cNvPr id="9" name="文本框 8"/>
          <p:cNvSpPr txBox="1"/>
          <p:nvPr/>
        </p:nvSpPr>
        <p:spPr>
          <a:xfrm flipH="1">
            <a:off x="954752" y="1301836"/>
            <a:ext cx="10276601" cy="1599027"/>
          </a:xfrm>
          <a:prstGeom prst="rect">
            <a:avLst/>
          </a:prstGeom>
          <a:noFill/>
        </p:spPr>
        <p:txBody>
          <a:bodyPr wrap="square" lIns="0" tIns="0" rIns="0" bIns="0" rtlCol="0">
            <a:spAutoFit/>
          </a:bodyPr>
          <a:lstStyle/>
          <a:p>
            <a:pPr>
              <a:lnSpc>
                <a:spcPct val="120000"/>
              </a:lnSpc>
            </a:pPr>
            <a:r>
              <a:rPr lang="zh-CN" altLang="en-US" sz="2800" b="1" i="0" dirty="0">
                <a:solidFill>
                  <a:srgbClr val="4F4F4F"/>
                </a:solidFill>
                <a:effectLst/>
                <a:highlight>
                  <a:srgbClr val="FFFFFF"/>
                </a:highlight>
                <a:latin typeface="微软雅黑" charset="-122"/>
                <a:ea typeface="微软雅黑" charset="-122"/>
              </a:rPr>
              <a:t>基于快速点云特征直方图算法的点云特征提取</a:t>
            </a:r>
            <a:r>
              <a:rPr lang="en-US" altLang="zh-CN" sz="2800" b="1" i="0" dirty="0">
                <a:solidFill>
                  <a:srgbClr val="4F4F4F"/>
                </a:solidFill>
                <a:effectLst/>
                <a:highlight>
                  <a:srgbClr val="FFFFFF"/>
                </a:highlight>
                <a:latin typeface="微软雅黑" charset="-122"/>
                <a:ea typeface="微软雅黑" charset="-122"/>
              </a:rPr>
              <a:t>:</a:t>
            </a:r>
          </a:p>
          <a:p>
            <a:pPr marL="457200" indent="-457200">
              <a:lnSpc>
                <a:spcPct val="120000"/>
              </a:lnSpc>
              <a:buFont typeface="Wingdings" charset="2"/>
              <a:buChar char="Ø"/>
            </a:pPr>
            <a:r>
              <a:rPr lang="zh-CN" altLang="en-US" sz="2000" dirty="0">
                <a:solidFill>
                  <a:srgbClr val="4F4F4F"/>
                </a:solidFill>
                <a:highlight>
                  <a:srgbClr val="FFFFFF"/>
                </a:highlight>
                <a:latin typeface="PingFang SC"/>
              </a:rPr>
              <a:t>点特征直方图（</a:t>
            </a:r>
            <a:r>
              <a:rPr lang="en-US" altLang="zh-CN" sz="2000" dirty="0">
                <a:solidFill>
                  <a:srgbClr val="4F4F4F"/>
                </a:solidFill>
                <a:highlight>
                  <a:srgbClr val="FFFFFF"/>
                </a:highlight>
                <a:latin typeface="PingFang SC"/>
              </a:rPr>
              <a:t>Point Feature Histograms</a:t>
            </a:r>
            <a:r>
              <a:rPr lang="zh-CN" altLang="en-US" sz="2000" dirty="0">
                <a:solidFill>
                  <a:srgbClr val="4F4F4F"/>
                </a:solidFill>
                <a:highlight>
                  <a:srgbClr val="FFFFFF"/>
                </a:highlight>
                <a:latin typeface="PingFang SC"/>
              </a:rPr>
              <a:t>，</a:t>
            </a:r>
            <a:r>
              <a:rPr lang="en-US" altLang="zh-CN" sz="2000" dirty="0">
                <a:solidFill>
                  <a:srgbClr val="4F4F4F"/>
                </a:solidFill>
                <a:highlight>
                  <a:srgbClr val="FFFFFF"/>
                </a:highlight>
                <a:latin typeface="PingFang SC"/>
              </a:rPr>
              <a:t>PFH</a:t>
            </a:r>
            <a:r>
              <a:rPr lang="zh-CN" altLang="en-US" sz="2000" dirty="0">
                <a:solidFill>
                  <a:srgbClr val="4F4F4F"/>
                </a:solidFill>
                <a:highlight>
                  <a:srgbClr val="FFFFFF"/>
                </a:highlight>
                <a:latin typeface="PingFang SC"/>
              </a:rPr>
              <a:t>）算法描述的是点云的一种局部特征，其主要参数化查询点和紧邻点之间的空间差异，形成一个多维直方图对点的近邻进行几何描述</a:t>
            </a:r>
          </a:p>
        </p:txBody>
      </p:sp>
      <p:sp>
        <p:nvSpPr>
          <p:cNvPr id="10" name="文本框 9"/>
          <p:cNvSpPr txBox="1"/>
          <p:nvPr/>
        </p:nvSpPr>
        <p:spPr>
          <a:xfrm flipH="1">
            <a:off x="954751" y="2922432"/>
            <a:ext cx="10276601" cy="1609090"/>
          </a:xfrm>
          <a:prstGeom prst="rect">
            <a:avLst/>
          </a:prstGeom>
          <a:noFill/>
        </p:spPr>
        <p:txBody>
          <a:bodyPr wrap="square" lIns="0" tIns="0" rIns="0" bIns="0" rtlCol="0">
            <a:spAutoFit/>
          </a:bodyPr>
          <a:lstStyle/>
          <a:p>
            <a:pPr>
              <a:lnSpc>
                <a:spcPct val="120000"/>
              </a:lnSpc>
            </a:pPr>
            <a:r>
              <a:rPr lang="zh-CN" altLang="en-US" sz="2800" b="1" i="0" dirty="0">
                <a:solidFill>
                  <a:srgbClr val="4F4F4F"/>
                </a:solidFill>
                <a:effectLst/>
                <a:highlight>
                  <a:srgbClr val="FFFFFF"/>
                </a:highlight>
                <a:latin typeface="微软雅黑" charset="-122"/>
                <a:ea typeface="微软雅黑" charset="-122"/>
              </a:rPr>
              <a:t>粗匹配和细匹配</a:t>
            </a:r>
            <a:r>
              <a:rPr lang="en-US" altLang="zh-CN" sz="2800" b="1" i="0" dirty="0">
                <a:solidFill>
                  <a:srgbClr val="4F4F4F"/>
                </a:solidFill>
                <a:effectLst/>
                <a:highlight>
                  <a:srgbClr val="FFFFFF"/>
                </a:highlight>
                <a:latin typeface="微软雅黑" charset="-122"/>
                <a:ea typeface="微软雅黑" charset="-122"/>
              </a:rPr>
              <a:t>:</a:t>
            </a:r>
          </a:p>
          <a:p>
            <a:pPr marL="457200" indent="-457200">
              <a:lnSpc>
                <a:spcPct val="120000"/>
              </a:lnSpc>
              <a:buFont typeface="Wingdings" charset="2"/>
              <a:buChar char="Ø"/>
            </a:pPr>
            <a:r>
              <a:rPr lang="zh-CN" altLang="en-US" sz="2000" dirty="0">
                <a:solidFill>
                  <a:srgbClr val="4F4F4F"/>
                </a:solidFill>
                <a:highlight>
                  <a:srgbClr val="FFFFFF"/>
                </a:highlight>
                <a:latin typeface="PingFang SC"/>
              </a:rPr>
              <a:t>粗匹配的目的主要是在两幅点云之间的变换完全未知的情况下求得源点云与目标点云的一个</a:t>
            </a:r>
            <a:r>
              <a:rPr lang="zh-CN" altLang="en-US" sz="2000" b="1" dirty="0">
                <a:solidFill>
                  <a:srgbClr val="4F4F4F"/>
                </a:solidFill>
                <a:highlight>
                  <a:srgbClr val="FFFFFF"/>
                </a:highlight>
                <a:latin typeface="PingFang SC"/>
              </a:rPr>
              <a:t>初始粗糙对应关系</a:t>
            </a:r>
            <a:r>
              <a:rPr lang="zh-CN" altLang="en-US" sz="2000" dirty="0">
                <a:solidFill>
                  <a:srgbClr val="4F4F4F"/>
                </a:solidFill>
                <a:highlight>
                  <a:srgbClr val="FFFFFF"/>
                </a:highlight>
                <a:latin typeface="PingFang SC"/>
              </a:rPr>
              <a:t>，然后接下来的细匹配就是基于这个粗糙的对应关系，通过算法优化处理，进一步的得到两幅点云间</a:t>
            </a:r>
            <a:r>
              <a:rPr lang="zh-CN" altLang="en-US" sz="2000" b="1" dirty="0">
                <a:solidFill>
                  <a:srgbClr val="4F4F4F"/>
                </a:solidFill>
                <a:highlight>
                  <a:srgbClr val="FFFFFF"/>
                </a:highlight>
                <a:latin typeface="PingFang SC"/>
              </a:rPr>
              <a:t>准确变换关系</a:t>
            </a:r>
          </a:p>
        </p:txBody>
      </p:sp>
      <p:sp>
        <p:nvSpPr>
          <p:cNvPr id="11" name="文本框 10"/>
          <p:cNvSpPr txBox="1"/>
          <p:nvPr/>
        </p:nvSpPr>
        <p:spPr>
          <a:xfrm flipH="1">
            <a:off x="954751" y="4753814"/>
            <a:ext cx="10276601" cy="1243330"/>
          </a:xfrm>
          <a:prstGeom prst="rect">
            <a:avLst/>
          </a:prstGeom>
          <a:noFill/>
        </p:spPr>
        <p:txBody>
          <a:bodyPr wrap="square" lIns="0" tIns="0" rIns="0" bIns="0" rtlCol="0">
            <a:spAutoFit/>
          </a:bodyPr>
          <a:lstStyle/>
          <a:p>
            <a:pPr>
              <a:lnSpc>
                <a:spcPct val="120000"/>
              </a:lnSpc>
            </a:pPr>
            <a:r>
              <a:rPr lang="en-US" altLang="zh-CN" sz="2800" b="1" i="0" dirty="0">
                <a:solidFill>
                  <a:srgbClr val="4F4F4F"/>
                </a:solidFill>
                <a:effectLst/>
                <a:highlight>
                  <a:srgbClr val="FFFFFF"/>
                </a:highlight>
                <a:latin typeface="微软雅黑" charset="-122"/>
                <a:ea typeface="微软雅黑" charset="-122"/>
              </a:rPr>
              <a:t>GAN</a:t>
            </a:r>
            <a:r>
              <a:rPr lang="zh-CN" altLang="en-US" sz="2800" b="1" i="0" dirty="0">
                <a:solidFill>
                  <a:srgbClr val="4F4F4F"/>
                </a:solidFill>
                <a:effectLst/>
                <a:highlight>
                  <a:srgbClr val="FFFFFF"/>
                </a:highlight>
                <a:latin typeface="微软雅黑" charset="-122"/>
                <a:ea typeface="微软雅黑" charset="-122"/>
              </a:rPr>
              <a:t>逆映射的点云补全</a:t>
            </a:r>
            <a:r>
              <a:rPr lang="en-US" altLang="zh-CN" sz="2800" b="1" i="0" dirty="0">
                <a:solidFill>
                  <a:srgbClr val="4F4F4F"/>
                </a:solidFill>
                <a:effectLst/>
                <a:highlight>
                  <a:srgbClr val="FFFFFF"/>
                </a:highlight>
                <a:latin typeface="微软雅黑" charset="-122"/>
                <a:ea typeface="微软雅黑" charset="-122"/>
              </a:rPr>
              <a:t>:</a:t>
            </a:r>
          </a:p>
          <a:p>
            <a:pPr marL="457200" indent="-457200">
              <a:lnSpc>
                <a:spcPct val="120000"/>
              </a:lnSpc>
              <a:buFont typeface="Wingdings" charset="2"/>
              <a:buChar char="Ø"/>
            </a:pPr>
            <a:r>
              <a:rPr lang="zh-CN" altLang="en-US" sz="2000" dirty="0">
                <a:solidFill>
                  <a:srgbClr val="4F4F4F"/>
                </a:solidFill>
                <a:highlight>
                  <a:srgbClr val="FFFFFF"/>
                </a:highlight>
                <a:latin typeface="PingFang SC"/>
              </a:rPr>
              <a:t>用一种</a:t>
            </a:r>
            <a:r>
              <a:rPr lang="en-US" altLang="zh-CN" sz="2000" dirty="0">
                <a:solidFill>
                  <a:srgbClr val="4F4F4F"/>
                </a:solidFill>
                <a:highlight>
                  <a:srgbClr val="FFFFFF"/>
                </a:highlight>
                <a:latin typeface="PingFang SC"/>
              </a:rPr>
              <a:t>GAN</a:t>
            </a:r>
            <a:r>
              <a:rPr lang="zh-CN" altLang="en-US" sz="2000" dirty="0">
                <a:solidFill>
                  <a:srgbClr val="4F4F4F"/>
                </a:solidFill>
                <a:highlight>
                  <a:srgbClr val="FFFFFF"/>
                </a:highlight>
                <a:latin typeface="PingFang SC"/>
              </a:rPr>
              <a:t>逆映射对上面的缺失点云进行</a:t>
            </a:r>
            <a:r>
              <a:rPr lang="zh-CN" altLang="en-US" sz="2000" b="1" dirty="0">
                <a:solidFill>
                  <a:srgbClr val="4F4F4F"/>
                </a:solidFill>
                <a:highlight>
                  <a:srgbClr val="FFFFFF"/>
                </a:highlight>
                <a:latin typeface="PingFang SC"/>
              </a:rPr>
              <a:t>形状补全</a:t>
            </a:r>
            <a:r>
              <a:rPr lang="zh-CN" altLang="en-US" sz="2000" dirty="0">
                <a:solidFill>
                  <a:srgbClr val="4F4F4F"/>
                </a:solidFill>
                <a:highlight>
                  <a:srgbClr val="FFFFFF"/>
                </a:highlight>
                <a:latin typeface="PingFang SC"/>
              </a:rPr>
              <a:t>，为后面的目标点云尺寸估计打下坚实基础</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90342" y="327649"/>
            <a:ext cx="9233879" cy="663575"/>
          </a:xfrm>
        </p:spPr>
        <p:txBody>
          <a:bodyPr>
            <a:normAutofit/>
          </a:bodyPr>
          <a:lstStyle/>
          <a:p>
            <a:r>
              <a:rPr lang="en-US" altLang="zh-CN" sz="4000" dirty="0">
                <a:latin typeface="Times New Roman" pitchFamily="18" charset="0"/>
                <a:cs typeface="Times New Roman" pitchFamily="18" charset="0"/>
              </a:rPr>
              <a:t>GAN</a:t>
            </a:r>
            <a:r>
              <a:rPr lang="zh-CN" altLang="en-US" sz="4000" dirty="0">
                <a:latin typeface="Times New Roman" pitchFamily="18" charset="0"/>
                <a:cs typeface="Times New Roman" pitchFamily="18" charset="0"/>
              </a:rPr>
              <a:t>神经网络</a:t>
            </a:r>
            <a:endParaRPr lang="zh-CN" altLang="en-US" dirty="0">
              <a:latin typeface="Times New Roman" pitchFamily="18" charset="0"/>
              <a:cs typeface="Times New Roman"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79" y="1055232"/>
            <a:ext cx="7217582" cy="3519770"/>
          </a:xfrm>
          <a:prstGeom prst="rect">
            <a:avLst/>
          </a:prstGeom>
        </p:spPr>
      </p:pic>
      <p:sp>
        <p:nvSpPr>
          <p:cNvPr id="6" name="文本框 5"/>
          <p:cNvSpPr txBox="1"/>
          <p:nvPr/>
        </p:nvSpPr>
        <p:spPr>
          <a:xfrm>
            <a:off x="1225296" y="4879438"/>
            <a:ext cx="10104120" cy="1754326"/>
          </a:xfrm>
          <a:prstGeom prst="rect">
            <a:avLst/>
          </a:prstGeom>
          <a:noFill/>
        </p:spPr>
        <p:txBody>
          <a:bodyPr wrap="square">
            <a:spAutoFit/>
          </a:bodyPr>
          <a:lstStyle/>
          <a:p>
            <a:pPr algn="l">
              <a:buFont typeface="Arial" charset="0"/>
              <a:buChar char="•"/>
            </a:pPr>
            <a:r>
              <a:rPr lang="zh-CN" altLang="en-US" b="1" i="0" dirty="0">
                <a:solidFill>
                  <a:srgbClr val="000000"/>
                </a:solidFill>
                <a:effectLst/>
                <a:latin typeface="system-ui"/>
              </a:rPr>
              <a:t>生成器（</a:t>
            </a:r>
            <a:r>
              <a:rPr lang="en-US" altLang="zh-CN" b="1" i="0" dirty="0">
                <a:solidFill>
                  <a:srgbClr val="000000"/>
                </a:solidFill>
                <a:effectLst/>
                <a:latin typeface="system-ui"/>
              </a:rPr>
              <a:t>Generator</a:t>
            </a:r>
            <a:r>
              <a:rPr lang="zh-CN" altLang="en-US" b="1" i="0" dirty="0">
                <a:solidFill>
                  <a:srgbClr val="000000"/>
                </a:solidFill>
                <a:effectLst/>
                <a:latin typeface="system-ui"/>
              </a:rPr>
              <a:t>）</a:t>
            </a:r>
            <a:r>
              <a:rPr lang="zh-CN" altLang="en-US" b="0" i="0" dirty="0">
                <a:solidFill>
                  <a:srgbClr val="000000"/>
                </a:solidFill>
                <a:effectLst/>
                <a:latin typeface="system-ui"/>
              </a:rPr>
              <a:t>：负责从潜在空间生成点云数据。</a:t>
            </a:r>
          </a:p>
          <a:p>
            <a:pPr>
              <a:buFont typeface="Arial" charset="0"/>
              <a:buChar char="•"/>
            </a:pPr>
            <a:r>
              <a:rPr lang="zh-CN" altLang="en-US" b="1" i="0" dirty="0">
                <a:solidFill>
                  <a:srgbClr val="000000"/>
                </a:solidFill>
                <a:effectLst/>
                <a:latin typeface="system-ui"/>
              </a:rPr>
              <a:t>判别器（</a:t>
            </a:r>
            <a:r>
              <a:rPr lang="en-US" altLang="zh-CN" b="1" i="0" dirty="0">
                <a:solidFill>
                  <a:srgbClr val="000000"/>
                </a:solidFill>
                <a:effectLst/>
                <a:latin typeface="system-ui"/>
              </a:rPr>
              <a:t>Discriminator</a:t>
            </a:r>
            <a:r>
              <a:rPr lang="zh-CN" altLang="en-US" b="1" i="0" dirty="0">
                <a:solidFill>
                  <a:srgbClr val="000000"/>
                </a:solidFill>
                <a:effectLst/>
                <a:latin typeface="system-ui"/>
              </a:rPr>
              <a:t>）</a:t>
            </a:r>
            <a:r>
              <a:rPr lang="zh-CN" altLang="en-US" b="0" i="0" dirty="0">
                <a:solidFill>
                  <a:srgbClr val="000000"/>
                </a:solidFill>
                <a:effectLst/>
                <a:latin typeface="system-ui"/>
              </a:rPr>
              <a:t>：用于区分生成的点云和真实点云。</a:t>
            </a:r>
            <a:endParaRPr lang="en-US" altLang="zh-CN" b="0" i="0" dirty="0">
              <a:solidFill>
                <a:srgbClr val="000000"/>
              </a:solidFill>
              <a:effectLst/>
              <a:latin typeface="system-ui"/>
            </a:endParaRPr>
          </a:p>
          <a:p>
            <a:r>
              <a:rPr lang="en-US" altLang="zh-CN" dirty="0">
                <a:solidFill>
                  <a:srgbClr val="000000"/>
                </a:solidFill>
                <a:latin typeface="system-ui"/>
              </a:rPr>
              <a:t> </a:t>
            </a:r>
            <a:r>
              <a:rPr lang="zh-CN" altLang="en-US" b="0" i="0" dirty="0">
                <a:solidFill>
                  <a:srgbClr val="000000"/>
                </a:solidFill>
                <a:effectLst/>
                <a:latin typeface="system-ui"/>
              </a:rPr>
              <a:t>通过对抗训练，生成器学习生成与真实点云相似的数据，而判别器则学习如何区分真假点云。 </a:t>
            </a:r>
            <a:r>
              <a:rPr lang="en-US" altLang="zh-CN" b="0" i="0" dirty="0">
                <a:solidFill>
                  <a:srgbClr val="000000"/>
                </a:solidFill>
                <a:effectLst/>
                <a:latin typeface="system-ui"/>
              </a:rPr>
              <a:t>GAN</a:t>
            </a:r>
            <a:r>
              <a:rPr lang="zh-CN" altLang="en-US" b="0" i="0" dirty="0">
                <a:solidFill>
                  <a:srgbClr val="000000"/>
                </a:solidFill>
                <a:effectLst/>
                <a:latin typeface="system-ui"/>
              </a:rPr>
              <a:t>的目标函数是最小化生成器和判别器之间的差异，即最小化生成点云和真实点云之间的差异。</a:t>
            </a:r>
          </a:p>
          <a:p>
            <a:endParaRPr lang="zh-CN" altLang="en-US" b="0" i="0" dirty="0">
              <a:solidFill>
                <a:srgbClr val="000000"/>
              </a:solidFill>
              <a:effectLst/>
              <a:latin typeface="system-ui"/>
            </a:endParaRPr>
          </a:p>
          <a:p>
            <a:pPr algn="l">
              <a:buFont typeface="Arial" charset="0"/>
              <a:buChar char="•"/>
            </a:pPr>
            <a:endParaRPr lang="zh-CN" altLang="en-US" b="0" i="0" dirty="0">
              <a:solidFill>
                <a:srgbClr val="000000"/>
              </a:solidFill>
              <a:effectLst/>
              <a:latin typeface="system-u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90342" y="327649"/>
            <a:ext cx="9233879" cy="663575"/>
          </a:xfrm>
        </p:spPr>
        <p:txBody>
          <a:bodyPr>
            <a:normAutofit/>
          </a:bodyPr>
          <a:lstStyle/>
          <a:p>
            <a:r>
              <a:rPr lang="en-US" altLang="zh-CN" sz="4000" dirty="0">
                <a:latin typeface="Times New Roman" pitchFamily="18" charset="0"/>
                <a:cs typeface="Times New Roman" pitchFamily="18" charset="0"/>
              </a:rPr>
              <a:t>GAN</a:t>
            </a:r>
            <a:r>
              <a:rPr lang="zh-CN" altLang="en-US" sz="4000" dirty="0">
                <a:latin typeface="Times New Roman" pitchFamily="18" charset="0"/>
                <a:cs typeface="Times New Roman" pitchFamily="18" charset="0"/>
              </a:rPr>
              <a:t>神经网络</a:t>
            </a:r>
            <a:endParaRPr lang="zh-CN" altLang="en-US" dirty="0">
              <a:latin typeface="Times New Roman" pitchFamily="18" charset="0"/>
              <a:cs typeface="Times New Roman" pitchFamily="18" charset="0"/>
            </a:endParaRPr>
          </a:p>
        </p:txBody>
      </p:sp>
      <p:sp>
        <p:nvSpPr>
          <p:cNvPr id="6" name="文本框 5"/>
          <p:cNvSpPr txBox="1"/>
          <p:nvPr/>
        </p:nvSpPr>
        <p:spPr>
          <a:xfrm>
            <a:off x="914400" y="2019529"/>
            <a:ext cx="10104120" cy="3693319"/>
          </a:xfrm>
          <a:prstGeom prst="rect">
            <a:avLst/>
          </a:prstGeom>
          <a:noFill/>
        </p:spPr>
        <p:txBody>
          <a:bodyPr wrap="square">
            <a:spAutoFit/>
          </a:bodyPr>
          <a:lstStyle/>
          <a:p>
            <a:pPr algn="l">
              <a:buFont typeface="Arial" charset="0"/>
              <a:buChar char="•"/>
            </a:pPr>
            <a:r>
              <a:rPr lang="en-US" altLang="zh-CN" dirty="0">
                <a:solidFill>
                  <a:srgbClr val="000000"/>
                </a:solidFill>
                <a:latin typeface="system-ui"/>
              </a:rPr>
              <a:t>(</a:t>
            </a:r>
            <a:r>
              <a:rPr lang="zh-CN" altLang="en-US" b="0" i="0" dirty="0">
                <a:solidFill>
                  <a:srgbClr val="000000"/>
                </a:solidFill>
                <a:effectLst/>
                <a:latin typeface="system-ui"/>
              </a:rPr>
              <a:t> </a:t>
            </a:r>
            <a:r>
              <a:rPr lang="en-US" altLang="zh-CN" b="0" i="0" dirty="0">
                <a:solidFill>
                  <a:srgbClr val="000000"/>
                </a:solidFill>
                <a:effectLst/>
                <a:latin typeface="system-ui"/>
              </a:rPr>
              <a:t>G ) </a:t>
            </a:r>
            <a:r>
              <a:rPr lang="zh-CN" altLang="en-US" b="0" i="0" dirty="0">
                <a:solidFill>
                  <a:srgbClr val="000000"/>
                </a:solidFill>
                <a:effectLst/>
                <a:latin typeface="system-ui"/>
              </a:rPr>
              <a:t>是生成器网络，其目的是生成尽可能接近真实数据的假数据。</a:t>
            </a:r>
          </a:p>
          <a:p>
            <a:pPr algn="l">
              <a:buFont typeface="Arial" charset="0"/>
              <a:buChar char="•"/>
            </a:pPr>
            <a:r>
              <a:rPr lang="en-US" altLang="zh-CN" b="0" i="0" dirty="0">
                <a:solidFill>
                  <a:srgbClr val="000000"/>
                </a:solidFill>
                <a:effectLst/>
                <a:latin typeface="system-ui"/>
              </a:rPr>
              <a:t>( D ) </a:t>
            </a:r>
            <a:r>
              <a:rPr lang="zh-CN" altLang="en-US" b="0" i="0" dirty="0">
                <a:solidFill>
                  <a:srgbClr val="000000"/>
                </a:solidFill>
                <a:effectLst/>
                <a:latin typeface="system-ui"/>
              </a:rPr>
              <a:t>是判别器网络，其目的是区分真实数据和生成器生成的假数据。</a:t>
            </a:r>
          </a:p>
          <a:p>
            <a:pPr algn="l">
              <a:buFont typeface="Arial" charset="0"/>
              <a:buChar char="•"/>
            </a:pPr>
            <a:r>
              <a:rPr lang="en-US" altLang="zh-CN" b="0" i="0" dirty="0">
                <a:solidFill>
                  <a:srgbClr val="000000"/>
                </a:solidFill>
                <a:effectLst/>
                <a:latin typeface="system-ui"/>
              </a:rPr>
              <a:t>( x ) </a:t>
            </a:r>
            <a:r>
              <a:rPr lang="zh-CN" altLang="en-US" b="0" i="0" dirty="0">
                <a:solidFill>
                  <a:srgbClr val="000000"/>
                </a:solidFill>
                <a:effectLst/>
                <a:latin typeface="system-ui"/>
              </a:rPr>
              <a:t>是从真实数据分布 </a:t>
            </a:r>
            <a:r>
              <a:rPr lang="en-US" altLang="zh-CN" b="0" i="0" dirty="0">
                <a:solidFill>
                  <a:srgbClr val="000000"/>
                </a:solidFill>
                <a:effectLst/>
                <a:latin typeface="system-ui"/>
              </a:rPr>
              <a:t>( p_{ {data}} ) </a:t>
            </a:r>
            <a:r>
              <a:rPr lang="zh-CN" altLang="en-US" b="0" i="0" dirty="0">
                <a:solidFill>
                  <a:srgbClr val="000000"/>
                </a:solidFill>
                <a:effectLst/>
                <a:latin typeface="system-ui"/>
              </a:rPr>
              <a:t>中采样得到的一个真实数据样本。</a:t>
            </a:r>
          </a:p>
          <a:p>
            <a:pPr algn="l">
              <a:buFont typeface="Arial" charset="0"/>
              <a:buChar char="•"/>
            </a:pPr>
            <a:r>
              <a:rPr lang="en-US" altLang="zh-CN" b="0" i="0" dirty="0">
                <a:solidFill>
                  <a:srgbClr val="000000"/>
                </a:solidFill>
                <a:effectLst/>
                <a:latin typeface="system-ui"/>
              </a:rPr>
              <a:t>( z ) </a:t>
            </a:r>
            <a:r>
              <a:rPr lang="zh-CN" altLang="en-US" b="0" i="0" dirty="0">
                <a:solidFill>
                  <a:srgbClr val="000000"/>
                </a:solidFill>
                <a:effectLst/>
                <a:latin typeface="system-ui"/>
              </a:rPr>
              <a:t>是从先验噪声分布 </a:t>
            </a:r>
            <a:r>
              <a:rPr lang="en-US" altLang="zh-CN" b="0" i="0" dirty="0">
                <a:solidFill>
                  <a:srgbClr val="000000"/>
                </a:solidFill>
                <a:effectLst/>
                <a:latin typeface="system-ui"/>
              </a:rPr>
              <a:t>( p_{z} ) </a:t>
            </a:r>
            <a:r>
              <a:rPr lang="zh-CN" altLang="en-US" b="0" i="0" dirty="0">
                <a:solidFill>
                  <a:srgbClr val="000000"/>
                </a:solidFill>
                <a:effectLst/>
                <a:latin typeface="system-ui"/>
              </a:rPr>
              <a:t>中采样得到的一个噪声向量，生成器 </a:t>
            </a:r>
            <a:r>
              <a:rPr lang="en-US" altLang="zh-CN" b="0" i="0" dirty="0">
                <a:solidFill>
                  <a:srgbClr val="000000"/>
                </a:solidFill>
                <a:effectLst/>
                <a:latin typeface="system-ui"/>
              </a:rPr>
              <a:t>( G ) </a:t>
            </a:r>
            <a:r>
              <a:rPr lang="zh-CN" altLang="en-US" b="0" i="0" dirty="0">
                <a:solidFill>
                  <a:srgbClr val="000000"/>
                </a:solidFill>
                <a:effectLst/>
                <a:latin typeface="system-ui"/>
              </a:rPr>
              <a:t>将这个噪声向量转换为假数据 </a:t>
            </a:r>
            <a:r>
              <a:rPr lang="en-US" altLang="zh-CN" b="0" i="0" dirty="0">
                <a:solidFill>
                  <a:srgbClr val="000000"/>
                </a:solidFill>
                <a:effectLst/>
                <a:latin typeface="system-ui"/>
              </a:rPr>
              <a:t>( G(z) )</a:t>
            </a:r>
            <a:r>
              <a:rPr lang="zh-CN" altLang="en-US" b="0" i="0" dirty="0">
                <a:solidFill>
                  <a:srgbClr val="000000"/>
                </a:solidFill>
                <a:effectLst/>
                <a:latin typeface="system-ui"/>
              </a:rPr>
              <a:t>。</a:t>
            </a:r>
          </a:p>
          <a:p>
            <a:pPr algn="l">
              <a:buFont typeface="Arial" charset="0"/>
              <a:buChar char="•"/>
            </a:pPr>
            <a:r>
              <a:rPr lang="en-US" altLang="zh-CN" b="0" i="0" dirty="0">
                <a:solidFill>
                  <a:srgbClr val="000000"/>
                </a:solidFill>
                <a:effectLst/>
                <a:latin typeface="system-ui"/>
              </a:rPr>
              <a:t>( D(x) ) </a:t>
            </a:r>
            <a:r>
              <a:rPr lang="zh-CN" altLang="en-US" b="0" i="0" dirty="0">
                <a:solidFill>
                  <a:srgbClr val="000000"/>
                </a:solidFill>
                <a:effectLst/>
                <a:latin typeface="system-ui"/>
              </a:rPr>
              <a:t>是判别器网络对真实样本 </a:t>
            </a:r>
            <a:r>
              <a:rPr lang="en-US" altLang="zh-CN" b="0" i="0" dirty="0">
                <a:solidFill>
                  <a:srgbClr val="000000"/>
                </a:solidFill>
                <a:effectLst/>
                <a:latin typeface="system-ui"/>
              </a:rPr>
              <a:t>( x ) </a:t>
            </a:r>
            <a:r>
              <a:rPr lang="zh-CN" altLang="en-US" b="0" i="0" dirty="0">
                <a:solidFill>
                  <a:srgbClr val="000000"/>
                </a:solidFill>
                <a:effectLst/>
                <a:latin typeface="system-ui"/>
              </a:rPr>
              <a:t>属于真实数据的判断概率。</a:t>
            </a:r>
            <a:endParaRPr lang="en-US" altLang="zh-CN" b="0" i="0" dirty="0">
              <a:solidFill>
                <a:srgbClr val="000000"/>
              </a:solidFill>
              <a:effectLst/>
              <a:latin typeface="system-ui"/>
            </a:endParaRPr>
          </a:p>
          <a:p>
            <a:pPr algn="l"/>
            <a:endParaRPr lang="en-US" altLang="zh-CN" dirty="0">
              <a:solidFill>
                <a:srgbClr val="000000"/>
              </a:solidFill>
              <a:latin typeface="system-ui"/>
            </a:endParaRPr>
          </a:p>
          <a:p>
            <a:pPr>
              <a:buFont typeface="Arial" charset="0"/>
              <a:buChar char="•"/>
            </a:pPr>
            <a:r>
              <a:rPr lang="zh-CN" altLang="en-US" b="1" i="0" dirty="0">
                <a:solidFill>
                  <a:srgbClr val="000000"/>
                </a:solidFill>
                <a:effectLst/>
                <a:latin typeface="system-ui"/>
              </a:rPr>
              <a:t>第一项</a:t>
            </a:r>
            <a:r>
              <a:rPr lang="zh-CN" altLang="en-US" b="0" i="0" dirty="0">
                <a:solidFill>
                  <a:srgbClr val="000000"/>
                </a:solidFill>
                <a:effectLst/>
                <a:latin typeface="system-ui"/>
              </a:rPr>
              <a:t>：判别器关于真实数据 </a:t>
            </a:r>
            <a:r>
              <a:rPr lang="en-US" altLang="zh-CN" b="0" i="0" dirty="0">
                <a:solidFill>
                  <a:srgbClr val="000000"/>
                </a:solidFill>
                <a:effectLst/>
                <a:latin typeface="system-ui"/>
              </a:rPr>
              <a:t>( x ) </a:t>
            </a:r>
            <a:r>
              <a:rPr lang="zh-CN" altLang="en-US" b="0" i="0" dirty="0">
                <a:solidFill>
                  <a:srgbClr val="000000"/>
                </a:solidFill>
                <a:effectLst/>
                <a:latin typeface="system-ui"/>
              </a:rPr>
              <a:t>的损失函数。判别器试图最大化这个值，使得对于真实数据 </a:t>
            </a:r>
            <a:r>
              <a:rPr lang="en-US" altLang="zh-CN" b="0" i="0" dirty="0">
                <a:solidFill>
                  <a:srgbClr val="000000"/>
                </a:solidFill>
                <a:effectLst/>
                <a:latin typeface="system-ui"/>
              </a:rPr>
              <a:t>( x )</a:t>
            </a:r>
            <a:r>
              <a:rPr lang="zh-CN" altLang="en-US" b="0" i="0" dirty="0">
                <a:solidFill>
                  <a:srgbClr val="000000"/>
                </a:solidFill>
                <a:effectLst/>
                <a:latin typeface="system-ui"/>
              </a:rPr>
              <a:t>，判别器的判断概率 </a:t>
            </a:r>
            <a:r>
              <a:rPr lang="en-US" altLang="zh-CN" b="0" i="0" dirty="0">
                <a:solidFill>
                  <a:srgbClr val="000000"/>
                </a:solidFill>
                <a:effectLst/>
                <a:latin typeface="system-ui"/>
              </a:rPr>
              <a:t>( D(x) ) </a:t>
            </a:r>
            <a:r>
              <a:rPr lang="zh-CN" altLang="en-US" b="0" i="0" dirty="0">
                <a:solidFill>
                  <a:srgbClr val="000000"/>
                </a:solidFill>
                <a:effectLst/>
                <a:latin typeface="system-ui"/>
              </a:rPr>
              <a:t>接近 </a:t>
            </a:r>
            <a:r>
              <a:rPr lang="en-US" altLang="zh-CN" b="0" i="0" dirty="0">
                <a:solidFill>
                  <a:srgbClr val="000000"/>
                </a:solidFill>
                <a:effectLst/>
                <a:latin typeface="system-ui"/>
              </a:rPr>
              <a:t>1</a:t>
            </a:r>
            <a:r>
              <a:rPr lang="zh-CN" altLang="en-US" b="0" i="0" dirty="0">
                <a:solidFill>
                  <a:srgbClr val="000000"/>
                </a:solidFill>
                <a:effectLst/>
                <a:latin typeface="system-ui"/>
              </a:rPr>
              <a:t>，从而 </a:t>
            </a:r>
            <a:r>
              <a:rPr lang="en-US" altLang="zh-CN" b="0" i="0" dirty="0">
                <a:solidFill>
                  <a:srgbClr val="000000"/>
                </a:solidFill>
                <a:effectLst/>
                <a:latin typeface="system-ui"/>
              </a:rPr>
              <a:t>( \log D(x) ) </a:t>
            </a:r>
            <a:r>
              <a:rPr lang="zh-CN" altLang="en-US" b="0" i="0" dirty="0">
                <a:solidFill>
                  <a:srgbClr val="000000"/>
                </a:solidFill>
                <a:effectLst/>
                <a:latin typeface="system-ui"/>
              </a:rPr>
              <a:t>值较大。</a:t>
            </a:r>
          </a:p>
          <a:p>
            <a:pPr>
              <a:buFont typeface="Arial" charset="0"/>
              <a:buChar char="•"/>
            </a:pPr>
            <a:r>
              <a:rPr lang="zh-CN" altLang="en-US" b="1" i="0" dirty="0">
                <a:solidFill>
                  <a:srgbClr val="000000"/>
                </a:solidFill>
                <a:effectLst/>
                <a:latin typeface="system-ui"/>
              </a:rPr>
              <a:t>第二项</a:t>
            </a:r>
            <a:r>
              <a:rPr lang="zh-CN" altLang="en-US" b="0" i="0" dirty="0">
                <a:solidFill>
                  <a:srgbClr val="000000"/>
                </a:solidFill>
                <a:effectLst/>
                <a:latin typeface="system-ui"/>
              </a:rPr>
              <a:t>：判别器关于生成器生成的假数据 </a:t>
            </a:r>
            <a:r>
              <a:rPr lang="en-US" altLang="zh-CN" b="0" i="0" dirty="0">
                <a:solidFill>
                  <a:srgbClr val="000000"/>
                </a:solidFill>
                <a:effectLst/>
                <a:latin typeface="system-ui"/>
              </a:rPr>
              <a:t>( G(z) ) </a:t>
            </a:r>
            <a:r>
              <a:rPr lang="zh-CN" altLang="en-US" b="0" i="0" dirty="0">
                <a:solidFill>
                  <a:srgbClr val="000000"/>
                </a:solidFill>
                <a:effectLst/>
                <a:latin typeface="system-ui"/>
              </a:rPr>
              <a:t>的损失函数。生成器试图最小化这个值，使得生成的假数据 </a:t>
            </a:r>
            <a:r>
              <a:rPr lang="en-US" altLang="zh-CN" b="0" i="0" dirty="0">
                <a:solidFill>
                  <a:srgbClr val="000000"/>
                </a:solidFill>
                <a:effectLst/>
                <a:latin typeface="system-ui"/>
              </a:rPr>
              <a:t>( G(z) ) </a:t>
            </a:r>
            <a:r>
              <a:rPr lang="zh-CN" altLang="en-US" b="0" i="0" dirty="0">
                <a:solidFill>
                  <a:srgbClr val="000000"/>
                </a:solidFill>
                <a:effectLst/>
                <a:latin typeface="system-ui"/>
              </a:rPr>
              <a:t>能够欺骗判别器，让判别器将其误判为真实数据。</a:t>
            </a:r>
          </a:p>
          <a:p>
            <a:pPr algn="l">
              <a:buFont typeface="Arial" charset="0"/>
              <a:buChar char="•"/>
            </a:pPr>
            <a:endParaRPr lang="zh-CN" altLang="en-US" b="0" i="0" dirty="0">
              <a:solidFill>
                <a:srgbClr val="000000"/>
              </a:solidFill>
              <a:effectLst/>
              <a:latin typeface="system-ui"/>
            </a:endParaRPr>
          </a:p>
          <a:p>
            <a:pPr algn="l">
              <a:buFont typeface="Arial" charset="0"/>
              <a:buChar char="•"/>
            </a:pPr>
            <a:endParaRPr lang="zh-CN" altLang="en-US" b="0" i="0" dirty="0">
              <a:solidFill>
                <a:srgbClr val="000000"/>
              </a:solidFill>
              <a:effectLst/>
              <a:latin typeface="system-ui"/>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39801"/>
            <a:ext cx="8339351" cy="73115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800" dirty="0"/>
              <a:t>第四章 基于点云投影的目标尺寸估计</a:t>
            </a:r>
          </a:p>
        </p:txBody>
      </p:sp>
      <p:sp>
        <p:nvSpPr>
          <p:cNvPr id="4" name="文本框 3"/>
          <p:cNvSpPr txBox="1"/>
          <p:nvPr/>
        </p:nvSpPr>
        <p:spPr>
          <a:xfrm>
            <a:off x="866122" y="1370800"/>
            <a:ext cx="10459756" cy="3071495"/>
          </a:xfrm>
          <a:prstGeom prst="rect">
            <a:avLst/>
          </a:prstGeom>
          <a:noFill/>
        </p:spPr>
        <p:txBody>
          <a:bodyPr wrap="square" lIns="0" tIns="0" rIns="0" bIns="0" rtlCol="0">
            <a:spAutoFit/>
          </a:bodyPr>
          <a:lstStyle/>
          <a:p>
            <a:pPr>
              <a:lnSpc>
                <a:spcPct val="120000"/>
              </a:lnSpc>
            </a:pPr>
            <a:r>
              <a:rPr lang="zh-CN" altLang="en-US" sz="2400" spc="300" dirty="0">
                <a:solidFill>
                  <a:schemeClr val="accent6">
                    <a:lumMod val="50000"/>
                  </a:schemeClr>
                </a:solidFill>
                <a:latin typeface="+mj-ea"/>
                <a:ea typeface="+mj-ea"/>
                <a:cs typeface="Times New Roman" pitchFamily="18" charset="0"/>
              </a:rPr>
              <a:t>       点云补全操作最后可以得到二维 </a:t>
            </a:r>
            <a:r>
              <a:rPr lang="en-US" altLang="zh-CN" sz="2400" spc="300" dirty="0">
                <a:solidFill>
                  <a:schemeClr val="accent6">
                    <a:lumMod val="50000"/>
                  </a:schemeClr>
                </a:solidFill>
                <a:latin typeface="+mj-ea"/>
                <a:ea typeface="+mj-ea"/>
                <a:cs typeface="Times New Roman" pitchFamily="18" charset="0"/>
              </a:rPr>
              <a:t>ISAR</a:t>
            </a:r>
            <a:r>
              <a:rPr lang="zh-CN" altLang="en-US" sz="2400" spc="300" dirty="0">
                <a:solidFill>
                  <a:schemeClr val="accent6">
                    <a:lumMod val="50000"/>
                  </a:schemeClr>
                </a:solidFill>
                <a:latin typeface="+mj-ea"/>
                <a:ea typeface="+mj-ea"/>
                <a:cs typeface="Times New Roman" pitchFamily="18" charset="0"/>
              </a:rPr>
              <a:t>图像中空间目标的完整三维点云，但由于三维重构以及网络补全中存在各种各样的误差，所以最后补全的完整点云中会</a:t>
            </a:r>
            <a:r>
              <a:rPr lang="zh-CN" altLang="en-US" sz="2400" b="1" spc="300" dirty="0">
                <a:solidFill>
                  <a:schemeClr val="accent6">
                    <a:lumMod val="50000"/>
                  </a:schemeClr>
                </a:solidFill>
                <a:latin typeface="+mj-ea"/>
                <a:ea typeface="+mj-ea"/>
                <a:cs typeface="Times New Roman" pitchFamily="18" charset="0"/>
              </a:rPr>
              <a:t>存在大量的杂点</a:t>
            </a:r>
            <a:r>
              <a:rPr lang="zh-CN" altLang="en-US" sz="2400" spc="300" dirty="0">
                <a:solidFill>
                  <a:schemeClr val="accent6">
                    <a:lumMod val="50000"/>
                  </a:schemeClr>
                </a:solidFill>
                <a:latin typeface="+mj-ea"/>
                <a:ea typeface="+mj-ea"/>
                <a:cs typeface="Times New Roman" pitchFamily="18" charset="0"/>
              </a:rPr>
              <a:t>，如果直接使用传统的最小包围框算法来进行目标的尺寸估计时会存在大量的偏差，基于此，本章设计了一套</a:t>
            </a:r>
            <a:r>
              <a:rPr lang="zh-CN" altLang="en-US" sz="2400" b="1" spc="300" dirty="0">
                <a:solidFill>
                  <a:schemeClr val="accent6">
                    <a:lumMod val="50000"/>
                  </a:schemeClr>
                </a:solidFill>
                <a:latin typeface="+mj-ea"/>
                <a:ea typeface="+mj-ea"/>
                <a:cs typeface="Times New Roman" pitchFamily="18" charset="0"/>
              </a:rPr>
              <a:t>新的点云尺寸估计方法</a:t>
            </a:r>
            <a:r>
              <a:rPr lang="zh-CN" altLang="en-US" sz="2400" spc="300" dirty="0">
                <a:solidFill>
                  <a:schemeClr val="accent6">
                    <a:lumMod val="50000"/>
                  </a:schemeClr>
                </a:solidFill>
                <a:latin typeface="+mj-ea"/>
                <a:ea typeface="+mj-ea"/>
                <a:cs typeface="Times New Roman" pitchFamily="18" charset="0"/>
              </a:rPr>
              <a:t>，最终可以得到目标点云较为准确的尺寸信息，当然这里的尺寸信息重要指的是三维点云的长宽高比例信息。</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800" dirty="0"/>
              <a:t>第四章 基于点云投影的目标尺寸估计</a:t>
            </a:r>
          </a:p>
        </p:txBody>
      </p:sp>
      <p:sp>
        <p:nvSpPr>
          <p:cNvPr id="4" name="文本框 3"/>
          <p:cNvSpPr txBox="1"/>
          <p:nvPr/>
        </p:nvSpPr>
        <p:spPr>
          <a:xfrm>
            <a:off x="1094721" y="4478977"/>
            <a:ext cx="10459756" cy="1301447"/>
          </a:xfrm>
          <a:prstGeom prst="rect">
            <a:avLst/>
          </a:prstGeom>
          <a:noFill/>
        </p:spPr>
        <p:txBody>
          <a:bodyPr wrap="square" lIns="0" tIns="0" rIns="0" bIns="0" rtlCol="0">
            <a:spAutoFit/>
          </a:bodyPr>
          <a:lstStyle/>
          <a:p>
            <a:pPr>
              <a:lnSpc>
                <a:spcPct val="120000"/>
              </a:lnSpc>
            </a:pPr>
            <a:r>
              <a:rPr lang="zh-CN" altLang="en-US" spc="300" dirty="0">
                <a:solidFill>
                  <a:schemeClr val="accent6">
                    <a:lumMod val="50000"/>
                  </a:schemeClr>
                </a:solidFill>
                <a:latin typeface="+mj-ea"/>
                <a:ea typeface="+mj-ea"/>
                <a:cs typeface="Times New Roman" pitchFamily="18" charset="0"/>
              </a:rPr>
              <a:t>本文所设计的目标点云尺寸估计算法主要基于点云投影原理，先通过点云直通滤波算法去除一些离群点，接着对滤波后的点云进行体素化处理，即采用体素滤波算法去除冗余的点，然后将目标的三维点云投影至一个最佳拟合平面，然后通过再次进行滤波，再去除一些噪点，最后在投影平面使用 </a:t>
            </a:r>
            <a:r>
              <a:rPr lang="en-US" altLang="zh-CN" spc="300" dirty="0">
                <a:solidFill>
                  <a:schemeClr val="accent6">
                    <a:lumMod val="50000"/>
                  </a:schemeClr>
                </a:solidFill>
                <a:latin typeface="+mj-ea"/>
                <a:ea typeface="+mj-ea"/>
                <a:cs typeface="Times New Roman" pitchFamily="18" charset="0"/>
              </a:rPr>
              <a:t>OBB </a:t>
            </a:r>
            <a:r>
              <a:rPr lang="zh-CN" altLang="en-US" spc="300" dirty="0">
                <a:solidFill>
                  <a:schemeClr val="accent6">
                    <a:lumMod val="50000"/>
                  </a:schemeClr>
                </a:solidFill>
                <a:latin typeface="+mj-ea"/>
                <a:ea typeface="+mj-ea"/>
                <a:cs typeface="Times New Roman" pitchFamily="18" charset="0"/>
              </a:rPr>
              <a:t>算法，得到更为准确的目标尺寸信息。</a:t>
            </a:r>
          </a:p>
        </p:txBody>
      </p:sp>
      <p:pic>
        <p:nvPicPr>
          <p:cNvPr id="6" name="图片 5"/>
          <p:cNvPicPr>
            <a:picLocks noChangeAspect="1"/>
          </p:cNvPicPr>
          <p:nvPr/>
        </p:nvPicPr>
        <p:blipFill>
          <a:blip r:embed="rId2"/>
          <a:stretch>
            <a:fillRect/>
          </a:stretch>
        </p:blipFill>
        <p:spPr>
          <a:xfrm>
            <a:off x="938212" y="1020480"/>
            <a:ext cx="10201275" cy="3200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sz="2800" dirty="0"/>
              <a:t>第五章 基于序列图片的目标三维重建与尺寸估计系统开发</a:t>
            </a:r>
          </a:p>
        </p:txBody>
      </p:sp>
      <p:sp>
        <p:nvSpPr>
          <p:cNvPr id="4" name="文本框 3"/>
          <p:cNvSpPr txBox="1"/>
          <p:nvPr/>
        </p:nvSpPr>
        <p:spPr>
          <a:xfrm>
            <a:off x="1058145" y="4605476"/>
            <a:ext cx="10459756" cy="1301447"/>
          </a:xfrm>
          <a:prstGeom prst="rect">
            <a:avLst/>
          </a:prstGeom>
          <a:noFill/>
        </p:spPr>
        <p:txBody>
          <a:bodyPr wrap="square" lIns="0" tIns="0" rIns="0" bIns="0" rtlCol="0">
            <a:spAutoFit/>
          </a:bodyPr>
          <a:lstStyle/>
          <a:p>
            <a:pPr>
              <a:lnSpc>
                <a:spcPct val="120000"/>
              </a:lnSpc>
            </a:pPr>
            <a:r>
              <a:rPr lang="zh-CN" altLang="en-US" spc="300" dirty="0">
                <a:solidFill>
                  <a:schemeClr val="accent6">
                    <a:lumMod val="50000"/>
                  </a:schemeClr>
                </a:solidFill>
                <a:latin typeface="+mj-ea"/>
                <a:ea typeface="+mj-ea"/>
                <a:cs typeface="Times New Roman" pitchFamily="18" charset="0"/>
              </a:rPr>
              <a:t>本文搭建的系统主要包括三个核心模块，这三个模块分别为三维重建模块、点云处理模块和尺寸估计模块。其中三维重建子系统主要是对序列图片进行处理，最终可以得到目标的三维点云，点云处理子系统主要是对点云数据进行处理，尺寸估计子系统主要是对点云进行尺寸估计，</a:t>
            </a:r>
          </a:p>
        </p:txBody>
      </p:sp>
      <p:pic>
        <p:nvPicPr>
          <p:cNvPr id="8" name="图片 7"/>
          <p:cNvPicPr>
            <a:picLocks noChangeAspect="1"/>
          </p:cNvPicPr>
          <p:nvPr/>
        </p:nvPicPr>
        <p:blipFill rotWithShape="1">
          <a:blip r:embed="rId2"/>
          <a:srcRect l="5977" r="6535" b="6168"/>
          <a:stretch>
            <a:fillRect/>
          </a:stretch>
        </p:blipFill>
        <p:spPr>
          <a:xfrm>
            <a:off x="2807208" y="1030822"/>
            <a:ext cx="5852160" cy="355334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800" dirty="0"/>
              <a:t>第六章 </a:t>
            </a:r>
            <a:r>
              <a:rPr lang="en-US" altLang="zh-CN" sz="2800" dirty="0"/>
              <a:t>总结</a:t>
            </a:r>
            <a:r>
              <a:rPr lang="zh-CN" altLang="en-US" sz="2800" dirty="0"/>
              <a:t>与</a:t>
            </a:r>
            <a:r>
              <a:rPr lang="en-US" altLang="zh-CN" sz="2800" dirty="0"/>
              <a:t>展望</a:t>
            </a:r>
          </a:p>
        </p:txBody>
      </p:sp>
      <p:sp>
        <p:nvSpPr>
          <p:cNvPr id="4" name="文本框 3"/>
          <p:cNvSpPr txBox="1"/>
          <p:nvPr/>
        </p:nvSpPr>
        <p:spPr>
          <a:xfrm>
            <a:off x="866375" y="1009471"/>
            <a:ext cx="10459756" cy="4962512"/>
          </a:xfrm>
          <a:prstGeom prst="rect">
            <a:avLst/>
          </a:prstGeom>
          <a:noFill/>
        </p:spPr>
        <p:txBody>
          <a:bodyPr wrap="square" lIns="0" tIns="0" rIns="0" bIns="0" rtlCol="0">
            <a:spAutoFit/>
          </a:bodyPr>
          <a:lstStyle/>
          <a:p>
            <a:pPr>
              <a:lnSpc>
                <a:spcPct val="120000"/>
              </a:lnSpc>
            </a:pPr>
            <a:endParaRPr lang="zh-CN" altLang="en-US" spc="300" dirty="0">
              <a:solidFill>
                <a:schemeClr val="accent6">
                  <a:lumMod val="50000"/>
                </a:schemeClr>
              </a:solidFill>
              <a:latin typeface="+mj-ea"/>
              <a:ea typeface="+mj-ea"/>
              <a:cs typeface="Times New Roman" pitchFamily="18" charset="0"/>
            </a:endParaRPr>
          </a:p>
          <a:p>
            <a:pPr>
              <a:lnSpc>
                <a:spcPct val="120000"/>
              </a:lnSpc>
            </a:pPr>
            <a:r>
              <a:rPr lang="zh-CN" altLang="en-US" spc="300" dirty="0">
                <a:solidFill>
                  <a:schemeClr val="accent6">
                    <a:lumMod val="50000"/>
                  </a:schemeClr>
                </a:solidFill>
                <a:latin typeface="+mj-ea"/>
                <a:ea typeface="+mj-ea"/>
                <a:cs typeface="Times New Roman" pitchFamily="18" charset="0"/>
              </a:rPr>
              <a:t>1. 工作总结：</a:t>
            </a:r>
          </a:p>
          <a:p>
            <a:pPr>
              <a:lnSpc>
                <a:spcPct val="120000"/>
              </a:lnSpc>
            </a:pPr>
            <a:r>
              <a:rPr lang="zh-CN" altLang="en-US" spc="300" dirty="0">
                <a:solidFill>
                  <a:schemeClr val="accent6">
                    <a:lumMod val="50000"/>
                  </a:schemeClr>
                </a:solidFill>
                <a:latin typeface="+mj-ea"/>
                <a:ea typeface="+mj-ea"/>
                <a:cs typeface="Times New Roman" pitchFamily="18" charset="0"/>
              </a:rPr>
              <a:t>   - 回顾了整篇论文的研究工作，概括了主要的研究成果和论文的核心贡献。</a:t>
            </a:r>
          </a:p>
          <a:p>
            <a:pPr>
              <a:lnSpc>
                <a:spcPct val="120000"/>
              </a:lnSpc>
            </a:pPr>
            <a:r>
              <a:rPr lang="zh-CN" altLang="en-US" spc="300" dirty="0">
                <a:solidFill>
                  <a:schemeClr val="accent6">
                    <a:lumMod val="50000"/>
                  </a:schemeClr>
                </a:solidFill>
                <a:latin typeface="+mj-ea"/>
                <a:ea typeface="+mj-ea"/>
                <a:cs typeface="Times New Roman" pitchFamily="18" charset="0"/>
              </a:rPr>
              <a:t>   - 强调了论文中提出的关键方法、理论分析、实验验证和所得结论。</a:t>
            </a:r>
            <a:endParaRPr lang="en-US" altLang="zh-CN" spc="300" dirty="0">
              <a:solidFill>
                <a:schemeClr val="accent6">
                  <a:lumMod val="50000"/>
                </a:schemeClr>
              </a:solidFill>
              <a:latin typeface="+mj-ea"/>
              <a:ea typeface="+mj-ea"/>
              <a:cs typeface="Times New Roman" pitchFamily="18" charset="0"/>
            </a:endParaRPr>
          </a:p>
          <a:p>
            <a:pPr>
              <a:lnSpc>
                <a:spcPct val="120000"/>
              </a:lnSpc>
            </a:pPr>
            <a:endParaRPr lang="zh-CN" altLang="en-US" spc="300" dirty="0">
              <a:solidFill>
                <a:schemeClr val="accent6">
                  <a:lumMod val="50000"/>
                </a:schemeClr>
              </a:solidFill>
              <a:latin typeface="+mj-ea"/>
              <a:ea typeface="+mj-ea"/>
              <a:cs typeface="Times New Roman" pitchFamily="18" charset="0"/>
            </a:endParaRPr>
          </a:p>
          <a:p>
            <a:pPr>
              <a:lnSpc>
                <a:spcPct val="120000"/>
              </a:lnSpc>
            </a:pPr>
            <a:r>
              <a:rPr lang="zh-CN" altLang="en-US" spc="300" dirty="0">
                <a:solidFill>
                  <a:schemeClr val="accent6">
                    <a:lumMod val="50000"/>
                  </a:schemeClr>
                </a:solidFill>
                <a:latin typeface="+mj-ea"/>
                <a:ea typeface="+mj-ea"/>
                <a:cs typeface="Times New Roman" pitchFamily="18" charset="0"/>
              </a:rPr>
              <a:t>2. 研究内容回顾：</a:t>
            </a:r>
          </a:p>
          <a:p>
            <a:pPr>
              <a:lnSpc>
                <a:spcPct val="120000"/>
              </a:lnSpc>
            </a:pPr>
            <a:r>
              <a:rPr lang="zh-CN" altLang="en-US" spc="300" dirty="0">
                <a:solidFill>
                  <a:schemeClr val="accent6">
                    <a:lumMod val="50000"/>
                  </a:schemeClr>
                </a:solidFill>
                <a:latin typeface="+mj-ea"/>
                <a:ea typeface="+mj-ea"/>
                <a:cs typeface="Times New Roman" pitchFamily="18" charset="0"/>
              </a:rPr>
              <a:t>   - 简要重述了论文中研究的背景、意义和目标。</a:t>
            </a:r>
          </a:p>
          <a:p>
            <a:pPr>
              <a:lnSpc>
                <a:spcPct val="120000"/>
              </a:lnSpc>
            </a:pPr>
            <a:r>
              <a:rPr lang="zh-CN" altLang="en-US" spc="300" dirty="0">
                <a:solidFill>
                  <a:schemeClr val="accent6">
                    <a:lumMod val="50000"/>
                  </a:schemeClr>
                </a:solidFill>
                <a:latin typeface="+mj-ea"/>
                <a:ea typeface="+mj-ea"/>
                <a:cs typeface="Times New Roman" pitchFamily="18" charset="0"/>
              </a:rPr>
              <a:t>   - 概述了论文的主要研究内容，包括理论模型、算法设计、实验分析等。</a:t>
            </a:r>
            <a:endParaRPr lang="en-US" altLang="zh-CN" spc="300" dirty="0">
              <a:solidFill>
                <a:schemeClr val="accent6">
                  <a:lumMod val="50000"/>
                </a:schemeClr>
              </a:solidFill>
              <a:latin typeface="+mj-ea"/>
              <a:ea typeface="+mj-ea"/>
              <a:cs typeface="Times New Roman" pitchFamily="18" charset="0"/>
            </a:endParaRPr>
          </a:p>
          <a:p>
            <a:pPr>
              <a:lnSpc>
                <a:spcPct val="120000"/>
              </a:lnSpc>
            </a:pPr>
            <a:endParaRPr lang="zh-CN" altLang="en-US" spc="300" dirty="0">
              <a:solidFill>
                <a:schemeClr val="accent6">
                  <a:lumMod val="50000"/>
                </a:schemeClr>
              </a:solidFill>
              <a:latin typeface="+mj-ea"/>
              <a:ea typeface="+mj-ea"/>
              <a:cs typeface="Times New Roman" pitchFamily="18" charset="0"/>
            </a:endParaRPr>
          </a:p>
          <a:p>
            <a:pPr>
              <a:lnSpc>
                <a:spcPct val="120000"/>
              </a:lnSpc>
            </a:pPr>
            <a:r>
              <a:rPr lang="zh-CN" altLang="en-US" spc="300" dirty="0">
                <a:solidFill>
                  <a:schemeClr val="accent6">
                    <a:lumMod val="50000"/>
                  </a:schemeClr>
                </a:solidFill>
                <a:latin typeface="+mj-ea"/>
                <a:ea typeface="+mj-ea"/>
                <a:cs typeface="Times New Roman" pitchFamily="18" charset="0"/>
              </a:rPr>
              <a:t>3. 创新点：</a:t>
            </a:r>
          </a:p>
          <a:p>
            <a:pPr>
              <a:lnSpc>
                <a:spcPct val="120000"/>
              </a:lnSpc>
            </a:pPr>
            <a:r>
              <a:rPr lang="zh-CN" altLang="en-US" spc="300" dirty="0">
                <a:solidFill>
                  <a:schemeClr val="accent6">
                    <a:lumMod val="50000"/>
                  </a:schemeClr>
                </a:solidFill>
                <a:latin typeface="+mj-ea"/>
                <a:ea typeface="+mj-ea"/>
                <a:cs typeface="Times New Roman" pitchFamily="18" charset="0"/>
              </a:rPr>
              <a:t>   - 突出了论文的创新点，包括理论创新、技术创新和应用创新等。</a:t>
            </a:r>
            <a:endParaRPr lang="en-US" altLang="zh-CN" spc="300" dirty="0">
              <a:solidFill>
                <a:schemeClr val="accent6">
                  <a:lumMod val="50000"/>
                </a:schemeClr>
              </a:solidFill>
              <a:latin typeface="+mj-ea"/>
              <a:ea typeface="+mj-ea"/>
              <a:cs typeface="Times New Roman" pitchFamily="18" charset="0"/>
            </a:endParaRPr>
          </a:p>
          <a:p>
            <a:pPr>
              <a:lnSpc>
                <a:spcPct val="120000"/>
              </a:lnSpc>
            </a:pPr>
            <a:endParaRPr lang="zh-CN" altLang="en-US" spc="300" dirty="0">
              <a:solidFill>
                <a:schemeClr val="accent6">
                  <a:lumMod val="50000"/>
                </a:schemeClr>
              </a:solidFill>
              <a:latin typeface="+mj-ea"/>
              <a:ea typeface="+mj-ea"/>
              <a:cs typeface="Times New Roman" pitchFamily="18" charset="0"/>
            </a:endParaRPr>
          </a:p>
          <a:p>
            <a:pPr>
              <a:lnSpc>
                <a:spcPct val="120000"/>
              </a:lnSpc>
            </a:pPr>
            <a:r>
              <a:rPr lang="en-US" altLang="zh-CN" spc="300" dirty="0">
                <a:solidFill>
                  <a:schemeClr val="accent6">
                    <a:lumMod val="50000"/>
                  </a:schemeClr>
                </a:solidFill>
                <a:latin typeface="+mj-ea"/>
                <a:ea typeface="+mj-ea"/>
                <a:cs typeface="Times New Roman" pitchFamily="18" charset="0"/>
              </a:rPr>
              <a:t>4</a:t>
            </a:r>
            <a:r>
              <a:rPr lang="zh-CN" altLang="en-US" spc="300" dirty="0">
                <a:solidFill>
                  <a:schemeClr val="accent6">
                    <a:lumMod val="50000"/>
                  </a:schemeClr>
                </a:solidFill>
                <a:latin typeface="+mj-ea"/>
                <a:ea typeface="+mj-ea"/>
                <a:cs typeface="Times New Roman" pitchFamily="18" charset="0"/>
              </a:rPr>
              <a:t>. 未来工作展望：</a:t>
            </a:r>
          </a:p>
          <a:p>
            <a:pPr>
              <a:lnSpc>
                <a:spcPct val="120000"/>
              </a:lnSpc>
            </a:pPr>
            <a:r>
              <a:rPr lang="zh-CN" altLang="en-US" spc="300" dirty="0">
                <a:solidFill>
                  <a:schemeClr val="accent6">
                    <a:lumMod val="50000"/>
                  </a:schemeClr>
                </a:solidFill>
                <a:latin typeface="+mj-ea"/>
                <a:ea typeface="+mj-ea"/>
                <a:cs typeface="Times New Roman" pitchFamily="18" charset="0"/>
              </a:rPr>
              <a:t>   - 讨论了论文研究的局限性和未来可能的研究方向。</a:t>
            </a:r>
          </a:p>
          <a:p>
            <a:pPr>
              <a:lnSpc>
                <a:spcPct val="120000"/>
              </a:lnSpc>
            </a:pPr>
            <a:r>
              <a:rPr lang="zh-CN" altLang="en-US" spc="300" dirty="0">
                <a:solidFill>
                  <a:schemeClr val="accent6">
                    <a:lumMod val="50000"/>
                  </a:schemeClr>
                </a:solidFill>
                <a:latin typeface="+mj-ea"/>
                <a:ea typeface="+mj-ea"/>
                <a:cs typeface="Times New Roman" pitchFamily="18" charset="0"/>
              </a:rPr>
              <a:t>   - 基于当前研究，提出了后续研究可能采用的方法、技术或实验设计。</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3600" dirty="0"/>
              <a:t>研究内容</a:t>
            </a:r>
          </a:p>
        </p:txBody>
      </p:sp>
      <p:sp>
        <p:nvSpPr>
          <p:cNvPr id="7" name="文本框 6"/>
          <p:cNvSpPr txBox="1"/>
          <p:nvPr/>
        </p:nvSpPr>
        <p:spPr>
          <a:xfrm>
            <a:off x="1152144" y="1968401"/>
            <a:ext cx="10113264" cy="2651760"/>
          </a:xfrm>
          <a:prstGeom prst="rect">
            <a:avLst/>
          </a:prstGeom>
          <a:noFill/>
        </p:spPr>
        <p:txBody>
          <a:bodyPr wrap="square">
            <a:spAutoFit/>
          </a:bodyPr>
          <a:lstStyle/>
          <a:p>
            <a:r>
              <a:rPr lang="zh-CN" altLang="en-US" sz="2400" dirty="0"/>
              <a:t>       逆合成孔径雷达（</a:t>
            </a:r>
            <a:r>
              <a:rPr lang="en-US" altLang="zh-CN" sz="2400" dirty="0"/>
              <a:t>Inverse Synthetic Aperture Radar</a:t>
            </a:r>
            <a:r>
              <a:rPr lang="zh-CN" altLang="en-US" sz="2400" dirty="0"/>
              <a:t>，</a:t>
            </a:r>
            <a:r>
              <a:rPr lang="en-US" altLang="zh-CN" sz="2400" dirty="0"/>
              <a:t>ISAR</a:t>
            </a:r>
            <a:r>
              <a:rPr lang="zh-CN" altLang="en-US" sz="2400" dirty="0"/>
              <a:t>）成像技术是一种利用雷达信号来获取高分辨率二维目标图像的先进技术，本文首先基于</a:t>
            </a:r>
            <a:r>
              <a:rPr lang="zh-CN" altLang="en-US" sz="2400" b="1" dirty="0"/>
              <a:t>二维 </a:t>
            </a:r>
            <a:r>
              <a:rPr lang="en-US" altLang="zh-CN" sz="2400" b="1" dirty="0"/>
              <a:t>ISAR</a:t>
            </a:r>
            <a:r>
              <a:rPr lang="zh-CN" altLang="en-US" sz="2400" b="1" dirty="0"/>
              <a:t>图像</a:t>
            </a:r>
            <a:r>
              <a:rPr lang="zh-CN" altLang="en-US" sz="2400" dirty="0"/>
              <a:t>序列进行</a:t>
            </a:r>
            <a:r>
              <a:rPr lang="zh-CN" altLang="en-US" sz="2400" b="1" dirty="0"/>
              <a:t>三维重构</a:t>
            </a:r>
            <a:r>
              <a:rPr lang="zh-CN" altLang="en-US" sz="2400" dirty="0"/>
              <a:t>，然后基于重构目标点云进行</a:t>
            </a:r>
            <a:r>
              <a:rPr lang="zh-CN" altLang="en-US" sz="2400" b="1" dirty="0"/>
              <a:t>点云补全</a:t>
            </a:r>
            <a:r>
              <a:rPr lang="zh-CN" altLang="en-US" sz="2400" dirty="0"/>
              <a:t>，通过本文设计的目标点云尺寸估计算法对补全后的完整目标点云进行</a:t>
            </a:r>
            <a:r>
              <a:rPr lang="zh-CN" altLang="en-US" sz="2400" b="1" dirty="0"/>
              <a:t>尺寸估计</a:t>
            </a:r>
            <a:r>
              <a:rPr lang="zh-CN" altLang="en-US" sz="2400" dirty="0"/>
              <a:t>，得到目标较为准确的尺寸信息。最后</a:t>
            </a:r>
            <a:r>
              <a:rPr lang="en-US" altLang="zh-CN" sz="2400" dirty="0"/>
              <a:t>根据</a:t>
            </a:r>
            <a:r>
              <a:rPr lang="zh-CN" altLang="en-US" sz="2400" dirty="0"/>
              <a:t>前面的目标重建算法以及目标尺寸估计算法，搭建出一个可以通过界面化操作实现目标的</a:t>
            </a:r>
            <a:r>
              <a:rPr lang="zh-CN" altLang="en-US" sz="2400" b="1" dirty="0"/>
              <a:t>三维重建与尺寸估计系统。</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accent1"/>
          </a:solidFill>
          <a:ln w="19050">
            <a:noFill/>
          </a:ln>
          <a:effectLst>
            <a:outerShdw blurRad="419100" dist="4064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rgbClr val="FFFFFF"/>
              </a:solidFill>
              <a:effectLst/>
              <a:uLnTx/>
              <a:uFillTx/>
              <a:latin typeface="微软雅黑" charset="-122"/>
              <a:ea typeface="微软雅黑" charset="-122"/>
              <a:cs typeface="字魂105号-简雅黑" pitchFamily="2" charset="-122"/>
              <a:sym typeface="字魂154号-锐艺黑" pitchFamily="2" charset="-122"/>
            </a:endParaRPr>
          </a:p>
        </p:txBody>
      </p:sp>
      <p:sp>
        <p:nvSpPr>
          <p:cNvPr id="3" name="文本占位符 11"/>
          <p:cNvSpPr txBox="1"/>
          <p:nvPr/>
        </p:nvSpPr>
        <p:spPr>
          <a:xfrm>
            <a:off x="2397746" y="2852436"/>
            <a:ext cx="7396504" cy="1296003"/>
          </a:xfrm>
          <a:prstGeom prst="rect">
            <a:avLst/>
          </a:prstGeom>
        </p:spPr>
        <p:txBody>
          <a:bodyPr>
            <a:noAutofit/>
          </a:bodyPr>
          <a:lstStyle>
            <a:lvl1pPr marL="0" indent="0" algn="ctr" defTabSz="914400" rtl="0" eaLnBrk="1" latinLnBrk="0" hangingPunct="1">
              <a:lnSpc>
                <a:spcPct val="90000"/>
              </a:lnSpc>
              <a:spcBef>
                <a:spcPts val="1000"/>
              </a:spcBef>
              <a:buFontTx/>
              <a:buNone/>
              <a:defRPr lang="zh-CN" altLang="en-US" sz="8000" kern="1200" spc="300" dirty="0" smtClean="0">
                <a:solidFill>
                  <a:schemeClr val="bg1"/>
                </a:solidFill>
                <a:latin typeface="方正小标宋简体" pitchFamily="1" charset="-122"/>
                <a:ea typeface="方正小标宋简体" pitchFamily="1" charset="-122"/>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defRPr/>
            </a:pPr>
            <a:r>
              <a:rPr kumimoji="0" lang="zh-CN" altLang="en-US" sz="8000" b="1" i="0" u="none" strike="noStrike" kern="1200" cap="none" spc="300" normalizeH="0" baseline="0" noProof="0" dirty="0">
                <a:ln>
                  <a:noFill/>
                </a:ln>
                <a:solidFill>
                  <a:srgbClr val="FFFFFF"/>
                </a:solidFill>
                <a:effectLst/>
                <a:uLnTx/>
                <a:uFillTx/>
                <a:latin typeface="微软雅黑" charset="-122"/>
                <a:ea typeface="微软雅黑" charset="-122"/>
                <a:cs typeface="+mn-cs"/>
              </a:rPr>
              <a:t>谢谢大家</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0"/>
            <a:ext cx="6858000" cy="685800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6145" y="0"/>
            <a:ext cx="6858000" cy="6858000"/>
          </a:xfrm>
          <a:prstGeom prst="rect">
            <a:avLst/>
          </a:prstGeom>
        </p:spPr>
      </p:pic>
      <p:sp>
        <p:nvSpPr>
          <p:cNvPr id="6" name="副标题 2"/>
          <p:cNvSpPr txBox="1"/>
          <p:nvPr/>
        </p:nvSpPr>
        <p:spPr>
          <a:xfrm>
            <a:off x="2460989" y="6143589"/>
            <a:ext cx="7287114" cy="457696"/>
          </a:xfrm>
          <a:prstGeom prst="rect">
            <a:avLst/>
          </a:prstGeom>
        </p:spPr>
        <p:txBody>
          <a:bodyPr/>
          <a:lstStyle>
            <a:lvl1pPr marL="228600" indent="-228600" algn="l" defTabSz="914400" rtl="0" eaLnBrk="1" latinLnBrk="0" hangingPunct="1">
              <a:lnSpc>
                <a:spcPct val="120000"/>
              </a:lnSpc>
              <a:spcBef>
                <a:spcPts val="1000"/>
              </a:spcBef>
              <a:buFont typeface="Arial"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charset="0"/>
              <a:buNone/>
              <a:defRPr/>
            </a:pPr>
            <a:r>
              <a:rPr kumimoji="0" lang="en-US" altLang="zh-CN" sz="1400" b="0" i="0" u="none" strike="noStrike" kern="1200" cap="none" spc="600" normalizeH="0" baseline="0" noProof="0" dirty="0">
                <a:ln>
                  <a:noFill/>
                </a:ln>
                <a:solidFill>
                  <a:srgbClr val="FFFFFF"/>
                </a:solidFill>
                <a:effectLst/>
                <a:uLnTx/>
                <a:uFillTx/>
                <a:latin typeface="方正小标宋简体" pitchFamily="1" charset="-122"/>
                <a:ea typeface="方正小标宋简体" pitchFamily="1" charset="-122"/>
                <a:cs typeface="+mn-cs"/>
              </a:rPr>
              <a:t>-  </a:t>
            </a:r>
            <a:r>
              <a:rPr kumimoji="0" lang="zh-CN" altLang="en-US" sz="1400" b="0" i="0" u="none" strike="noStrike" kern="1200" cap="none" spc="600" normalizeH="0" baseline="0" noProof="0" dirty="0">
                <a:ln>
                  <a:noFill/>
                </a:ln>
                <a:solidFill>
                  <a:srgbClr val="FFFFFF"/>
                </a:solidFill>
                <a:effectLst/>
                <a:uLnTx/>
                <a:uFillTx/>
                <a:latin typeface="方正小标宋简体" pitchFamily="1" charset="-122"/>
                <a:ea typeface="方正小标宋简体" pitchFamily="1" charset="-122"/>
                <a:cs typeface="+mn-cs"/>
              </a:rPr>
              <a:t>艰苦创业  开拓创新  争创一流  </a:t>
            </a:r>
            <a:r>
              <a:rPr kumimoji="0" lang="en-US" altLang="zh-CN" sz="1400" b="0" i="0" u="none" strike="noStrike" kern="1200" cap="none" spc="600" normalizeH="0" baseline="0" noProof="0" dirty="0">
                <a:ln>
                  <a:noFill/>
                </a:ln>
                <a:solidFill>
                  <a:srgbClr val="FFFFFF"/>
                </a:solidFill>
                <a:effectLst/>
                <a:uLnTx/>
                <a:uFillTx/>
                <a:latin typeface="方正小标宋简体" pitchFamily="1" charset="-122"/>
                <a:ea typeface="方正小标宋简体" pitchFamily="1" charset="-122"/>
                <a:cs typeface="+mn-cs"/>
              </a:rPr>
              <a:t>-</a:t>
            </a:r>
            <a:endParaRPr kumimoji="0" lang="zh-CN" altLang="en-US" sz="1400" b="0" i="0" u="none" strike="noStrike" kern="1200" cap="none" spc="600" normalizeH="0" baseline="0" noProof="0" dirty="0">
              <a:ln>
                <a:noFill/>
              </a:ln>
              <a:solidFill>
                <a:srgbClr val="FFFFFF"/>
              </a:solidFill>
              <a:effectLst/>
              <a:uLnTx/>
              <a:uFillTx/>
              <a:latin typeface="方正小标宋简体" pitchFamily="1" charset="-122"/>
              <a:ea typeface="方正小标宋简体" pitchFamily="1"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3600" dirty="0"/>
              <a:t>整体框架</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923" y="1144104"/>
            <a:ext cx="7147069" cy="54169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800" dirty="0"/>
              <a:t>第一章 绪论</a:t>
            </a:r>
          </a:p>
        </p:txBody>
      </p:sp>
      <p:sp>
        <p:nvSpPr>
          <p:cNvPr id="4" name="文本框 3"/>
          <p:cNvSpPr txBox="1"/>
          <p:nvPr/>
        </p:nvSpPr>
        <p:spPr>
          <a:xfrm>
            <a:off x="866122" y="1104352"/>
            <a:ext cx="10459756" cy="5627374"/>
          </a:xfrm>
          <a:prstGeom prst="rect">
            <a:avLst/>
          </a:prstGeom>
          <a:noFill/>
        </p:spPr>
        <p:txBody>
          <a:bodyPr wrap="square" lIns="0" tIns="0" rIns="0" bIns="0" rtlCol="0">
            <a:spAutoFit/>
          </a:bodyPr>
          <a:lstStyle/>
          <a:p>
            <a:pPr>
              <a:lnSpc>
                <a:spcPct val="120000"/>
              </a:lnSpc>
            </a:pPr>
            <a:r>
              <a:rPr lang="zh-CN" altLang="en-US" sz="2400" b="1" i="0" dirty="0">
                <a:solidFill>
                  <a:schemeClr val="accent6">
                    <a:lumMod val="50000"/>
                  </a:schemeClr>
                </a:solidFill>
                <a:effectLst/>
                <a:latin typeface="+mj-ea"/>
                <a:ea typeface="+mj-ea"/>
              </a:rPr>
              <a:t>研究背景及意义</a:t>
            </a:r>
            <a:r>
              <a:rPr lang="zh-CN" altLang="en-US" sz="2400" b="0" i="0" dirty="0">
                <a:solidFill>
                  <a:schemeClr val="accent6">
                    <a:lumMod val="50000"/>
                  </a:schemeClr>
                </a:solidFill>
                <a:effectLst/>
                <a:latin typeface="+mj-ea"/>
                <a:ea typeface="+mj-ea"/>
              </a:rPr>
              <a:t>：</a:t>
            </a:r>
            <a:endParaRPr lang="zh-CN" altLang="en-US" b="0" i="0" dirty="0">
              <a:solidFill>
                <a:schemeClr val="accent6">
                  <a:lumMod val="50000"/>
                </a:schemeClr>
              </a:solidFill>
              <a:effectLst/>
              <a:latin typeface="+mj-ea"/>
              <a:ea typeface="+mj-ea"/>
            </a:endParaRPr>
          </a:p>
          <a:p>
            <a:pPr marL="742950" lvl="1" indent="-285750" algn="l">
              <a:buFont typeface="+mj-lt"/>
              <a:buAutoNum type="arabicPeriod"/>
            </a:pPr>
            <a:r>
              <a:rPr lang="zh-CN" altLang="en-US" b="0" i="0" dirty="0">
                <a:solidFill>
                  <a:schemeClr val="accent6">
                    <a:lumMod val="50000"/>
                  </a:schemeClr>
                </a:solidFill>
                <a:effectLst/>
                <a:latin typeface="+mj-ea"/>
                <a:ea typeface="+mj-ea"/>
              </a:rPr>
              <a:t>介绍雷达技术的发展历史和应用领域。</a:t>
            </a:r>
          </a:p>
          <a:p>
            <a:pPr marL="742950" lvl="1" indent="-285750" algn="l">
              <a:buFont typeface="+mj-lt"/>
              <a:buAutoNum type="arabicPeriod"/>
            </a:pPr>
            <a:r>
              <a:rPr lang="zh-CN" altLang="en-US" b="0" i="0" dirty="0">
                <a:solidFill>
                  <a:schemeClr val="accent6">
                    <a:lumMod val="50000"/>
                  </a:schemeClr>
                </a:solidFill>
                <a:effectLst/>
                <a:latin typeface="+mj-ea"/>
                <a:ea typeface="+mj-ea"/>
              </a:rPr>
              <a:t>阐述</a:t>
            </a:r>
            <a:r>
              <a:rPr lang="en-US" altLang="zh-CN" b="0" i="0" dirty="0">
                <a:solidFill>
                  <a:schemeClr val="accent6">
                    <a:lumMod val="50000"/>
                  </a:schemeClr>
                </a:solidFill>
                <a:effectLst/>
                <a:latin typeface="+mj-ea"/>
                <a:ea typeface="+mj-ea"/>
              </a:rPr>
              <a:t>ISAR</a:t>
            </a:r>
            <a:r>
              <a:rPr lang="zh-CN" altLang="en-US" b="0" i="0" dirty="0">
                <a:solidFill>
                  <a:schemeClr val="accent6">
                    <a:lumMod val="50000"/>
                  </a:schemeClr>
                </a:solidFill>
                <a:effectLst/>
                <a:latin typeface="+mj-ea"/>
                <a:ea typeface="+mj-ea"/>
              </a:rPr>
              <a:t>（逆合成孔径雷达）成像技术相对于传统</a:t>
            </a:r>
            <a:r>
              <a:rPr lang="en-US" altLang="zh-CN" b="0" i="0" dirty="0">
                <a:solidFill>
                  <a:schemeClr val="accent6">
                    <a:lumMod val="50000"/>
                  </a:schemeClr>
                </a:solidFill>
                <a:effectLst/>
                <a:latin typeface="+mj-ea"/>
                <a:ea typeface="+mj-ea"/>
              </a:rPr>
              <a:t>SAR</a:t>
            </a:r>
            <a:r>
              <a:rPr lang="zh-CN" altLang="en-US" b="0" i="0" dirty="0">
                <a:solidFill>
                  <a:schemeClr val="accent6">
                    <a:lumMod val="50000"/>
                  </a:schemeClr>
                </a:solidFill>
                <a:effectLst/>
                <a:latin typeface="+mj-ea"/>
                <a:ea typeface="+mj-ea"/>
              </a:rPr>
              <a:t>（合成孔径雷达）技术的优势。</a:t>
            </a:r>
          </a:p>
          <a:p>
            <a:pPr marL="742950" lvl="1" indent="-285750" algn="l">
              <a:buFont typeface="+mj-lt"/>
              <a:buAutoNum type="arabicPeriod"/>
            </a:pPr>
            <a:r>
              <a:rPr lang="zh-CN" altLang="en-US" b="0" i="0" dirty="0">
                <a:solidFill>
                  <a:schemeClr val="accent6">
                    <a:lumMod val="50000"/>
                  </a:schemeClr>
                </a:solidFill>
                <a:effectLst/>
                <a:latin typeface="+mj-ea"/>
                <a:ea typeface="+mj-ea"/>
              </a:rPr>
              <a:t>讨论三维特征提取在军事、航空航天、海洋监测等领域的重要性。</a:t>
            </a:r>
          </a:p>
          <a:p>
            <a:pPr algn="l"/>
            <a:r>
              <a:rPr lang="zh-CN" altLang="en-US" sz="2400" b="1" i="0" dirty="0">
                <a:solidFill>
                  <a:schemeClr val="accent6">
                    <a:lumMod val="50000"/>
                  </a:schemeClr>
                </a:solidFill>
                <a:effectLst/>
                <a:latin typeface="+mj-ea"/>
                <a:ea typeface="+mj-ea"/>
              </a:rPr>
              <a:t>国内外研究现状</a:t>
            </a:r>
            <a:r>
              <a:rPr lang="zh-CN" altLang="en-US" sz="2400" b="0" i="0" dirty="0">
                <a:solidFill>
                  <a:schemeClr val="accent6">
                    <a:lumMod val="50000"/>
                  </a:schemeClr>
                </a:solidFill>
                <a:effectLst/>
                <a:latin typeface="+mj-ea"/>
                <a:ea typeface="+mj-ea"/>
              </a:rPr>
              <a:t>：</a:t>
            </a:r>
          </a:p>
          <a:p>
            <a:pPr marL="742950" lvl="1" indent="-285750" algn="l">
              <a:buFont typeface="+mj-lt"/>
              <a:buAutoNum type="arabicPeriod"/>
            </a:pPr>
            <a:r>
              <a:rPr lang="zh-CN" altLang="en-US" b="0" i="0" dirty="0">
                <a:solidFill>
                  <a:schemeClr val="accent6">
                    <a:lumMod val="50000"/>
                  </a:schemeClr>
                </a:solidFill>
                <a:effectLst/>
                <a:latin typeface="+mj-ea"/>
                <a:ea typeface="+mj-ea"/>
              </a:rPr>
              <a:t>概述基于二维</a:t>
            </a:r>
            <a:r>
              <a:rPr lang="en-US" altLang="zh-CN" b="0" i="0" dirty="0">
                <a:solidFill>
                  <a:schemeClr val="accent6">
                    <a:lumMod val="50000"/>
                  </a:schemeClr>
                </a:solidFill>
                <a:effectLst/>
                <a:latin typeface="+mj-ea"/>
                <a:ea typeface="+mj-ea"/>
              </a:rPr>
              <a:t>ISAR</a:t>
            </a:r>
            <a:r>
              <a:rPr lang="zh-CN" altLang="en-US" b="0" i="0" dirty="0">
                <a:solidFill>
                  <a:schemeClr val="accent6">
                    <a:lumMod val="50000"/>
                  </a:schemeClr>
                </a:solidFill>
                <a:effectLst/>
                <a:latin typeface="+mj-ea"/>
                <a:ea typeface="+mj-ea"/>
              </a:rPr>
              <a:t>图像序列的三维重构方法的研究进展。</a:t>
            </a:r>
          </a:p>
          <a:p>
            <a:pPr marL="742950" lvl="1" indent="-285750" algn="l">
              <a:buFont typeface="+mj-lt"/>
              <a:buAutoNum type="arabicPeriod"/>
            </a:pPr>
            <a:r>
              <a:rPr lang="zh-CN" altLang="en-US" b="0" i="0" dirty="0">
                <a:solidFill>
                  <a:schemeClr val="accent6">
                    <a:lumMod val="50000"/>
                  </a:schemeClr>
                </a:solidFill>
                <a:effectLst/>
                <a:latin typeface="+mj-ea"/>
                <a:ea typeface="+mj-ea"/>
              </a:rPr>
              <a:t>总结三维点云补全方法的现状，包括几何学特征、数据库匹配和网络学习等方法。</a:t>
            </a:r>
          </a:p>
          <a:p>
            <a:pPr marL="742950" lvl="1" indent="-285750" algn="l">
              <a:buFont typeface="+mj-lt"/>
              <a:buAutoNum type="arabicPeriod"/>
            </a:pPr>
            <a:r>
              <a:rPr lang="zh-CN" altLang="en-US" b="0" i="0" dirty="0">
                <a:solidFill>
                  <a:schemeClr val="accent6">
                    <a:lumMod val="50000"/>
                  </a:schemeClr>
                </a:solidFill>
                <a:effectLst/>
                <a:latin typeface="+mj-ea"/>
                <a:ea typeface="+mj-ea"/>
              </a:rPr>
              <a:t>讨论现有技术的局限性和未来发展方向。</a:t>
            </a:r>
          </a:p>
          <a:p>
            <a:pPr algn="l"/>
            <a:r>
              <a:rPr lang="zh-CN" altLang="en-US" sz="2400" b="1" i="0" dirty="0">
                <a:solidFill>
                  <a:schemeClr val="accent6">
                    <a:lumMod val="50000"/>
                  </a:schemeClr>
                </a:solidFill>
                <a:effectLst/>
                <a:latin typeface="+mj-ea"/>
                <a:ea typeface="+mj-ea"/>
              </a:rPr>
              <a:t>本文研究内容及</a:t>
            </a:r>
            <a:r>
              <a:rPr lang="en-US" altLang="zh-CN" sz="2400" b="1" i="0" dirty="0">
                <a:solidFill>
                  <a:schemeClr val="accent6">
                    <a:lumMod val="50000"/>
                  </a:schemeClr>
                </a:solidFill>
                <a:effectLst/>
                <a:latin typeface="+mj-ea"/>
                <a:ea typeface="+mj-ea"/>
              </a:rPr>
              <a:t>创新点</a:t>
            </a:r>
            <a:r>
              <a:rPr lang="zh-CN" altLang="en-US" sz="2400" b="0" i="0" dirty="0">
                <a:solidFill>
                  <a:schemeClr val="accent6">
                    <a:lumMod val="50000"/>
                  </a:schemeClr>
                </a:solidFill>
                <a:effectLst/>
                <a:latin typeface="+mj-ea"/>
                <a:ea typeface="+mj-ea"/>
              </a:rPr>
              <a:t>：</a:t>
            </a:r>
          </a:p>
          <a:p>
            <a:pPr marL="742950" lvl="1" indent="-285750" algn="l">
              <a:buFont typeface="+mj-lt"/>
              <a:buAutoNum type="arabicPeriod"/>
            </a:pPr>
            <a:r>
              <a:rPr lang="zh-CN" altLang="en-US" b="0" i="0" dirty="0">
                <a:solidFill>
                  <a:schemeClr val="accent6">
                    <a:lumMod val="50000"/>
                  </a:schemeClr>
                </a:solidFill>
                <a:effectLst/>
                <a:latin typeface="+mj-ea"/>
                <a:ea typeface="+mj-ea"/>
              </a:rPr>
              <a:t>在传统的</a:t>
            </a:r>
            <a:r>
              <a:rPr lang="en-US" altLang="zh-CN" b="0" i="0" dirty="0">
                <a:solidFill>
                  <a:schemeClr val="accent6">
                    <a:lumMod val="50000"/>
                  </a:schemeClr>
                </a:solidFill>
                <a:effectLst/>
                <a:latin typeface="+mj-ea"/>
                <a:ea typeface="+mj-ea"/>
              </a:rPr>
              <a:t>ORB</a:t>
            </a:r>
            <a:r>
              <a:rPr lang="zh-CN" altLang="en-US" b="0" i="0" dirty="0">
                <a:solidFill>
                  <a:schemeClr val="accent6">
                    <a:lumMod val="50000"/>
                  </a:schemeClr>
                </a:solidFill>
                <a:effectLst/>
                <a:latin typeface="+mj-ea"/>
                <a:ea typeface="+mj-ea"/>
              </a:rPr>
              <a:t>特征检测算法基础上，引入</a:t>
            </a:r>
            <a:r>
              <a:rPr lang="zh-CN" altLang="en-US" b="1" i="0" dirty="0">
                <a:solidFill>
                  <a:schemeClr val="accent6">
                    <a:lumMod val="50000"/>
                  </a:schemeClr>
                </a:solidFill>
                <a:effectLst/>
                <a:latin typeface="+mj-ea"/>
                <a:ea typeface="+mj-ea"/>
              </a:rPr>
              <a:t>四叉树结构</a:t>
            </a:r>
            <a:r>
              <a:rPr lang="zh-CN" altLang="en-US" b="0" i="0" dirty="0">
                <a:solidFill>
                  <a:schemeClr val="accent6">
                    <a:lumMod val="50000"/>
                  </a:schemeClr>
                </a:solidFill>
                <a:effectLst/>
                <a:latin typeface="+mj-ea"/>
                <a:ea typeface="+mj-ea"/>
              </a:rPr>
              <a:t>进行特征点的均匀化处理，解决了特征点在</a:t>
            </a:r>
            <a:r>
              <a:rPr lang="en-US" altLang="zh-CN" b="0" i="0" dirty="0">
                <a:solidFill>
                  <a:schemeClr val="accent6">
                    <a:lumMod val="50000"/>
                  </a:schemeClr>
                </a:solidFill>
                <a:effectLst/>
                <a:latin typeface="+mj-ea"/>
                <a:ea typeface="+mj-ea"/>
              </a:rPr>
              <a:t>ISAR</a:t>
            </a:r>
            <a:r>
              <a:rPr lang="zh-CN" altLang="en-US" b="0" i="0" dirty="0">
                <a:solidFill>
                  <a:schemeClr val="accent6">
                    <a:lumMod val="50000"/>
                  </a:schemeClr>
                </a:solidFill>
                <a:effectLst/>
                <a:latin typeface="+mj-ea"/>
                <a:ea typeface="+mj-ea"/>
              </a:rPr>
              <a:t>图像中分布不均匀的问题。</a:t>
            </a:r>
            <a:endParaRPr lang="en-US" altLang="zh-CN" b="0" i="0" dirty="0">
              <a:solidFill>
                <a:schemeClr val="accent6">
                  <a:lumMod val="50000"/>
                </a:schemeClr>
              </a:solidFill>
              <a:effectLst/>
              <a:latin typeface="+mj-ea"/>
              <a:ea typeface="+mj-ea"/>
            </a:endParaRPr>
          </a:p>
          <a:p>
            <a:pPr marL="742950" lvl="1" indent="-285750" algn="l">
              <a:buFont typeface="+mj-lt"/>
              <a:buAutoNum type="arabicPeriod"/>
            </a:pPr>
            <a:r>
              <a:rPr lang="zh-CN" altLang="en-US" b="0" i="0" dirty="0">
                <a:solidFill>
                  <a:schemeClr val="accent6">
                    <a:lumMod val="50000"/>
                  </a:schemeClr>
                </a:solidFill>
                <a:effectLst/>
                <a:latin typeface="+mj-ea"/>
                <a:ea typeface="+mj-ea"/>
              </a:rPr>
              <a:t>通过</a:t>
            </a:r>
            <a:r>
              <a:rPr lang="zh-CN" altLang="en-US" b="1" i="0" dirty="0">
                <a:solidFill>
                  <a:schemeClr val="accent6">
                    <a:lumMod val="50000"/>
                  </a:schemeClr>
                </a:solidFill>
                <a:effectLst/>
                <a:latin typeface="+mj-ea"/>
                <a:ea typeface="+mj-ea"/>
              </a:rPr>
              <a:t>特征点单应变换</a:t>
            </a:r>
            <a:r>
              <a:rPr lang="zh-CN" altLang="en-US" b="0" i="0" dirty="0">
                <a:solidFill>
                  <a:schemeClr val="accent6">
                    <a:lumMod val="50000"/>
                  </a:schemeClr>
                </a:solidFill>
                <a:effectLst/>
                <a:latin typeface="+mj-ea"/>
                <a:ea typeface="+mj-ea"/>
              </a:rPr>
              <a:t>来有效关联丢失的特征点，提高了特征点的追踪稳定性</a:t>
            </a:r>
            <a:endParaRPr lang="en-US" altLang="zh-CN" b="0" i="0" dirty="0">
              <a:solidFill>
                <a:schemeClr val="accent6">
                  <a:lumMod val="50000"/>
                </a:schemeClr>
              </a:solidFill>
              <a:effectLst/>
              <a:latin typeface="+mj-ea"/>
              <a:ea typeface="+mj-ea"/>
            </a:endParaRPr>
          </a:p>
          <a:p>
            <a:pPr marL="742950" lvl="1" indent="-285750" algn="l">
              <a:buFont typeface="+mj-lt"/>
              <a:buAutoNum type="arabicPeriod"/>
            </a:pPr>
            <a:r>
              <a:rPr lang="zh-CN" altLang="en-US" b="0" i="0" dirty="0">
                <a:solidFill>
                  <a:schemeClr val="accent6">
                    <a:lumMod val="50000"/>
                  </a:schemeClr>
                </a:solidFill>
                <a:effectLst/>
                <a:latin typeface="+mj-ea"/>
                <a:ea typeface="+mj-ea"/>
              </a:rPr>
              <a:t>首先通过</a:t>
            </a:r>
            <a:r>
              <a:rPr lang="zh-CN" altLang="en-US" b="1" i="0" dirty="0">
                <a:solidFill>
                  <a:schemeClr val="accent6">
                    <a:lumMod val="50000"/>
                  </a:schemeClr>
                </a:solidFill>
                <a:effectLst/>
                <a:latin typeface="+mj-ea"/>
                <a:ea typeface="+mj-ea"/>
              </a:rPr>
              <a:t>三维点云特征提取及配准</a:t>
            </a:r>
            <a:r>
              <a:rPr lang="zh-CN" altLang="en-US" b="0" i="0" dirty="0">
                <a:solidFill>
                  <a:schemeClr val="accent6">
                    <a:lumMod val="50000"/>
                  </a:schemeClr>
                </a:solidFill>
                <a:effectLst/>
                <a:latin typeface="+mj-ea"/>
                <a:ea typeface="+mj-ea"/>
              </a:rPr>
              <a:t>进行点云的初步补全，然后利用无监督的</a:t>
            </a:r>
            <a:r>
              <a:rPr lang="zh-CN" altLang="en-US" b="1" i="0" dirty="0">
                <a:solidFill>
                  <a:schemeClr val="accent6">
                    <a:lumMod val="50000"/>
                  </a:schemeClr>
                </a:solidFill>
                <a:effectLst/>
                <a:latin typeface="+mj-ea"/>
                <a:ea typeface="+mj-ea"/>
              </a:rPr>
              <a:t>生成对抗网络（</a:t>
            </a:r>
            <a:r>
              <a:rPr lang="en-US" altLang="zh-CN" b="1" i="0" dirty="0">
                <a:solidFill>
                  <a:schemeClr val="accent6">
                    <a:lumMod val="50000"/>
                  </a:schemeClr>
                </a:solidFill>
                <a:effectLst/>
                <a:latin typeface="+mj-ea"/>
                <a:ea typeface="+mj-ea"/>
              </a:rPr>
              <a:t>GAN</a:t>
            </a:r>
            <a:r>
              <a:rPr lang="zh-CN" altLang="en-US" b="1" i="0" dirty="0">
                <a:solidFill>
                  <a:schemeClr val="accent6">
                    <a:lumMod val="50000"/>
                  </a:schemeClr>
                </a:solidFill>
                <a:effectLst/>
                <a:latin typeface="+mj-ea"/>
                <a:ea typeface="+mj-ea"/>
              </a:rPr>
              <a:t>）逆映射思想</a:t>
            </a:r>
            <a:r>
              <a:rPr lang="zh-CN" altLang="en-US" b="0" i="0" dirty="0">
                <a:solidFill>
                  <a:schemeClr val="accent6">
                    <a:lumMod val="50000"/>
                  </a:schemeClr>
                </a:solidFill>
                <a:effectLst/>
                <a:latin typeface="+mj-ea"/>
                <a:ea typeface="+mj-ea"/>
              </a:rPr>
              <a:t>进行进一步补全。</a:t>
            </a:r>
            <a:endParaRPr lang="en-US" altLang="zh-CN" dirty="0">
              <a:solidFill>
                <a:schemeClr val="accent6">
                  <a:lumMod val="50000"/>
                </a:schemeClr>
              </a:solidFill>
              <a:latin typeface="+mj-ea"/>
              <a:ea typeface="+mj-ea"/>
            </a:endParaRPr>
          </a:p>
          <a:p>
            <a:pPr marL="742950" lvl="1" indent="-285750" algn="l">
              <a:buFont typeface="+mj-lt"/>
              <a:buAutoNum type="arabicPeriod"/>
            </a:pPr>
            <a:r>
              <a:rPr lang="zh-CN" altLang="en-US" b="0" i="0" dirty="0">
                <a:solidFill>
                  <a:schemeClr val="accent6">
                    <a:lumMod val="50000"/>
                  </a:schemeClr>
                </a:solidFill>
                <a:effectLst/>
                <a:latin typeface="+mj-ea"/>
                <a:ea typeface="+mj-ea"/>
              </a:rPr>
              <a:t>提出了一种基于点云投影的目标尺寸估计算法</a:t>
            </a:r>
            <a:endParaRPr lang="en-US" altLang="zh-CN" b="0" i="0" dirty="0">
              <a:solidFill>
                <a:schemeClr val="accent6">
                  <a:lumMod val="50000"/>
                </a:schemeClr>
              </a:solidFill>
              <a:effectLst/>
              <a:latin typeface="+mj-ea"/>
              <a:ea typeface="+mj-ea"/>
            </a:endParaRPr>
          </a:p>
          <a:p>
            <a:pPr marL="742950" lvl="1" indent="-285750" algn="l">
              <a:buFont typeface="+mj-lt"/>
              <a:buAutoNum type="arabicPeriod"/>
            </a:pPr>
            <a:r>
              <a:rPr lang="zh-CN" altLang="en-US" b="0" i="0" dirty="0">
                <a:solidFill>
                  <a:schemeClr val="accent6">
                    <a:lumMod val="50000"/>
                  </a:schemeClr>
                </a:solidFill>
                <a:effectLst/>
                <a:latin typeface="+mj-ea"/>
                <a:ea typeface="+mj-ea"/>
              </a:rPr>
              <a:t>系统平台的搭建：设计了一套基于序列</a:t>
            </a:r>
            <a:r>
              <a:rPr lang="en-US" altLang="zh-CN" b="0" i="0" dirty="0">
                <a:solidFill>
                  <a:schemeClr val="accent6">
                    <a:lumMod val="50000"/>
                  </a:schemeClr>
                </a:solidFill>
                <a:effectLst/>
                <a:latin typeface="+mj-ea"/>
                <a:ea typeface="+mj-ea"/>
              </a:rPr>
              <a:t>ISAR</a:t>
            </a:r>
            <a:r>
              <a:rPr lang="zh-CN" altLang="en-US" b="0" i="0" dirty="0">
                <a:solidFill>
                  <a:schemeClr val="accent6">
                    <a:lumMod val="50000"/>
                  </a:schemeClr>
                </a:solidFill>
                <a:effectLst/>
                <a:latin typeface="+mj-ea"/>
                <a:ea typeface="+mj-ea"/>
              </a:rPr>
              <a:t>图像的三维重建和尺寸估计系统，</a:t>
            </a:r>
          </a:p>
          <a:p>
            <a:pPr algn="l"/>
            <a:r>
              <a:rPr lang="zh-CN" altLang="en-US" sz="2400" b="1" i="0" dirty="0">
                <a:solidFill>
                  <a:schemeClr val="accent6">
                    <a:lumMod val="50000"/>
                  </a:schemeClr>
                </a:solidFill>
                <a:effectLst/>
                <a:latin typeface="+mj-ea"/>
                <a:ea typeface="+mj-ea"/>
              </a:rPr>
              <a:t>本文组织架构</a:t>
            </a:r>
            <a:endParaRPr lang="zh-CN" altLang="en-US" sz="2400" b="0" i="0" dirty="0">
              <a:solidFill>
                <a:schemeClr val="accent6">
                  <a:lumMod val="50000"/>
                </a:schemeClr>
              </a:solidFill>
              <a:effectLst/>
              <a:latin typeface="+mj-ea"/>
              <a:ea typeface="+mj-ea"/>
            </a:endParaRPr>
          </a:p>
          <a:p>
            <a:pPr>
              <a:lnSpc>
                <a:spcPct val="120000"/>
              </a:lnSpc>
            </a:pPr>
            <a:endParaRPr lang="zh-CN" altLang="en-US" sz="2400" spc="300" dirty="0">
              <a:solidFill>
                <a:schemeClr val="accent6">
                  <a:lumMod val="50000"/>
                </a:schemeClr>
              </a:solidFill>
              <a:latin typeface="+mj-ea"/>
              <a:ea typeface="+mj-ea"/>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800" dirty="0"/>
              <a:t>第二章 基于序列 </a:t>
            </a:r>
            <a:r>
              <a:rPr lang="en-US" altLang="zh-CN" sz="2800" dirty="0"/>
              <a:t>ISAR</a:t>
            </a:r>
            <a:r>
              <a:rPr lang="zh-CN" altLang="en-US" sz="2800" dirty="0"/>
              <a:t>图像的三维重建</a:t>
            </a:r>
          </a:p>
        </p:txBody>
      </p:sp>
      <p:sp>
        <p:nvSpPr>
          <p:cNvPr id="4" name="文本框 3"/>
          <p:cNvSpPr txBox="1"/>
          <p:nvPr/>
        </p:nvSpPr>
        <p:spPr>
          <a:xfrm>
            <a:off x="866122" y="1370800"/>
            <a:ext cx="10459756" cy="3514295"/>
          </a:xfrm>
          <a:prstGeom prst="rect">
            <a:avLst/>
          </a:prstGeom>
          <a:noFill/>
        </p:spPr>
        <p:txBody>
          <a:bodyPr wrap="square" lIns="0" tIns="0" rIns="0" bIns="0" rtlCol="0">
            <a:spAutoFit/>
          </a:bodyPr>
          <a:lstStyle/>
          <a:p>
            <a:pPr>
              <a:lnSpc>
                <a:spcPct val="120000"/>
              </a:lnSpc>
            </a:pPr>
            <a:r>
              <a:rPr lang="zh-CN" altLang="en-US" sz="2400" spc="300" dirty="0">
                <a:solidFill>
                  <a:schemeClr val="accent6">
                    <a:lumMod val="50000"/>
                  </a:schemeClr>
                </a:solidFill>
                <a:latin typeface="+mj-ea"/>
                <a:ea typeface="+mj-ea"/>
                <a:cs typeface="Times New Roman" pitchFamily="18" charset="0"/>
              </a:rPr>
              <a:t>    基于序列 </a:t>
            </a:r>
            <a:r>
              <a:rPr lang="en-US" altLang="zh-CN" sz="2400" spc="300" dirty="0">
                <a:solidFill>
                  <a:schemeClr val="accent6">
                    <a:lumMod val="50000"/>
                  </a:schemeClr>
                </a:solidFill>
                <a:latin typeface="+mj-ea"/>
                <a:ea typeface="+mj-ea"/>
                <a:cs typeface="Times New Roman" pitchFamily="18" charset="0"/>
              </a:rPr>
              <a:t>ISAR</a:t>
            </a:r>
            <a:r>
              <a:rPr lang="zh-CN" altLang="en-US" sz="2400" spc="300" dirty="0">
                <a:solidFill>
                  <a:schemeClr val="accent6">
                    <a:lumMod val="50000"/>
                  </a:schemeClr>
                </a:solidFill>
                <a:latin typeface="+mj-ea"/>
                <a:ea typeface="+mj-ea"/>
                <a:cs typeface="Times New Roman" pitchFamily="18" charset="0"/>
              </a:rPr>
              <a:t>图像的三维重建算法主要包括三个部分内容，</a:t>
            </a:r>
            <a:endParaRPr lang="en-US" altLang="zh-CN" sz="2400" spc="300" dirty="0">
              <a:solidFill>
                <a:schemeClr val="accent6">
                  <a:lumMod val="50000"/>
                </a:schemeClr>
              </a:solidFill>
              <a:latin typeface="+mj-ea"/>
              <a:ea typeface="+mj-ea"/>
              <a:cs typeface="Times New Roman" pitchFamily="18" charset="0"/>
            </a:endParaRPr>
          </a:p>
          <a:p>
            <a:pPr>
              <a:lnSpc>
                <a:spcPct val="120000"/>
              </a:lnSpc>
            </a:pPr>
            <a:r>
              <a:rPr lang="zh-CN" altLang="en-US" sz="2400" b="1" spc="300" dirty="0">
                <a:solidFill>
                  <a:schemeClr val="accent6">
                    <a:lumMod val="50000"/>
                  </a:schemeClr>
                </a:solidFill>
                <a:latin typeface="+mj-ea"/>
                <a:ea typeface="+mj-ea"/>
                <a:cs typeface="Times New Roman" pitchFamily="18" charset="0"/>
              </a:rPr>
              <a:t>    第一部分</a:t>
            </a:r>
            <a:r>
              <a:rPr lang="zh-CN" altLang="en-US" sz="2400" spc="300" dirty="0">
                <a:solidFill>
                  <a:schemeClr val="accent6">
                    <a:lumMod val="50000"/>
                  </a:schemeClr>
                </a:solidFill>
                <a:latin typeface="+mj-ea"/>
                <a:ea typeface="+mj-ea"/>
                <a:cs typeface="Times New Roman" pitchFamily="18" charset="0"/>
              </a:rPr>
              <a:t>是运用</a:t>
            </a:r>
            <a:r>
              <a:rPr lang="zh-CN" altLang="en-US" sz="2400" b="1" spc="300" dirty="0">
                <a:solidFill>
                  <a:schemeClr val="accent6">
                    <a:lumMod val="50000"/>
                  </a:schemeClr>
                </a:solidFill>
                <a:latin typeface="+mj-ea"/>
                <a:ea typeface="+mj-ea"/>
                <a:cs typeface="Times New Roman" pitchFamily="18" charset="0"/>
              </a:rPr>
              <a:t>特征提取算法</a:t>
            </a:r>
            <a:r>
              <a:rPr lang="zh-CN" altLang="en-US" sz="2400" spc="300" dirty="0">
                <a:solidFill>
                  <a:schemeClr val="accent6">
                    <a:lumMod val="50000"/>
                  </a:schemeClr>
                </a:solidFill>
                <a:latin typeface="+mj-ea"/>
                <a:ea typeface="+mj-ea"/>
                <a:cs typeface="Times New Roman" pitchFamily="18" charset="0"/>
              </a:rPr>
              <a:t>对二维的 </a:t>
            </a:r>
            <a:r>
              <a:rPr lang="en-US" altLang="zh-CN" sz="2400" spc="300" dirty="0">
                <a:solidFill>
                  <a:schemeClr val="accent6">
                    <a:lumMod val="50000"/>
                  </a:schemeClr>
                </a:solidFill>
                <a:latin typeface="+mj-ea"/>
                <a:ea typeface="+mj-ea"/>
                <a:cs typeface="Times New Roman" pitchFamily="18" charset="0"/>
              </a:rPr>
              <a:t>ISAR</a:t>
            </a:r>
            <a:r>
              <a:rPr lang="zh-CN" altLang="en-US" sz="2400" spc="300" dirty="0">
                <a:solidFill>
                  <a:schemeClr val="accent6">
                    <a:lumMod val="50000"/>
                  </a:schemeClr>
                </a:solidFill>
                <a:latin typeface="+mj-ea"/>
                <a:ea typeface="+mj-ea"/>
                <a:cs typeface="Times New Roman" pitchFamily="18" charset="0"/>
              </a:rPr>
              <a:t>图像进行特征提取，这里的特征主要是特征点，</a:t>
            </a:r>
            <a:endParaRPr lang="en-US" altLang="zh-CN" sz="2400" spc="300" dirty="0">
              <a:solidFill>
                <a:schemeClr val="accent6">
                  <a:lumMod val="50000"/>
                </a:schemeClr>
              </a:solidFill>
              <a:latin typeface="+mj-ea"/>
              <a:ea typeface="+mj-ea"/>
              <a:cs typeface="Times New Roman" pitchFamily="18" charset="0"/>
            </a:endParaRPr>
          </a:p>
          <a:p>
            <a:pPr>
              <a:lnSpc>
                <a:spcPct val="120000"/>
              </a:lnSpc>
            </a:pPr>
            <a:r>
              <a:rPr lang="zh-CN" altLang="en-US" sz="2400" b="1" spc="300" dirty="0">
                <a:solidFill>
                  <a:schemeClr val="accent6">
                    <a:lumMod val="50000"/>
                  </a:schemeClr>
                </a:solidFill>
                <a:latin typeface="+mj-ea"/>
                <a:ea typeface="+mj-ea"/>
                <a:cs typeface="Times New Roman" pitchFamily="18" charset="0"/>
              </a:rPr>
              <a:t>    第二部分</a:t>
            </a:r>
            <a:r>
              <a:rPr lang="zh-CN" altLang="en-US" sz="2400" spc="300" dirty="0">
                <a:solidFill>
                  <a:schemeClr val="accent6">
                    <a:lumMod val="50000"/>
                  </a:schemeClr>
                </a:solidFill>
                <a:latin typeface="+mj-ea"/>
                <a:ea typeface="+mj-ea"/>
                <a:cs typeface="Times New Roman" pitchFamily="18" charset="0"/>
              </a:rPr>
              <a:t>是在二维序列 </a:t>
            </a:r>
            <a:r>
              <a:rPr lang="en-US" altLang="zh-CN" sz="2400" spc="300" dirty="0">
                <a:solidFill>
                  <a:schemeClr val="accent6">
                    <a:lumMod val="50000"/>
                  </a:schemeClr>
                </a:solidFill>
                <a:latin typeface="+mj-ea"/>
                <a:ea typeface="+mj-ea"/>
                <a:cs typeface="Times New Roman" pitchFamily="18" charset="0"/>
              </a:rPr>
              <a:t>ISAR</a:t>
            </a:r>
            <a:r>
              <a:rPr lang="zh-CN" altLang="en-US" sz="2400" spc="300" dirty="0">
                <a:solidFill>
                  <a:schemeClr val="accent6">
                    <a:lumMod val="50000"/>
                  </a:schemeClr>
                </a:solidFill>
                <a:latin typeface="+mj-ea"/>
                <a:ea typeface="+mj-ea"/>
                <a:cs typeface="Times New Roman" pitchFamily="18" charset="0"/>
              </a:rPr>
              <a:t>图像帧间对第一部分提取出的特征点进行</a:t>
            </a:r>
            <a:r>
              <a:rPr lang="zh-CN" altLang="en-US" sz="2400" b="1" spc="300" dirty="0">
                <a:solidFill>
                  <a:schemeClr val="accent6">
                    <a:lumMod val="50000"/>
                  </a:schemeClr>
                </a:solidFill>
                <a:latin typeface="+mj-ea"/>
                <a:ea typeface="+mj-ea"/>
                <a:cs typeface="Times New Roman" pitchFamily="18" charset="0"/>
              </a:rPr>
              <a:t>帧间特征追踪</a:t>
            </a:r>
            <a:r>
              <a:rPr lang="zh-CN" altLang="en-US" sz="2400" spc="300" dirty="0">
                <a:solidFill>
                  <a:schemeClr val="accent6">
                    <a:lumMod val="50000"/>
                  </a:schemeClr>
                </a:solidFill>
                <a:latin typeface="+mj-ea"/>
                <a:ea typeface="+mj-ea"/>
                <a:cs typeface="Times New Roman" pitchFamily="18" charset="0"/>
              </a:rPr>
              <a:t>，也即序列帧间特征关联，</a:t>
            </a:r>
            <a:endParaRPr lang="en-US" altLang="zh-CN" sz="2400" spc="300" dirty="0">
              <a:solidFill>
                <a:schemeClr val="accent6">
                  <a:lumMod val="50000"/>
                </a:schemeClr>
              </a:solidFill>
              <a:latin typeface="+mj-ea"/>
              <a:ea typeface="+mj-ea"/>
              <a:cs typeface="Times New Roman" pitchFamily="18" charset="0"/>
            </a:endParaRPr>
          </a:p>
          <a:p>
            <a:pPr>
              <a:lnSpc>
                <a:spcPct val="120000"/>
              </a:lnSpc>
            </a:pPr>
            <a:r>
              <a:rPr lang="zh-CN" altLang="en-US" sz="2400" b="1" spc="300" dirty="0">
                <a:solidFill>
                  <a:schemeClr val="accent6">
                    <a:lumMod val="50000"/>
                  </a:schemeClr>
                </a:solidFill>
                <a:latin typeface="+mj-ea"/>
                <a:ea typeface="+mj-ea"/>
                <a:cs typeface="Times New Roman" pitchFamily="18" charset="0"/>
              </a:rPr>
              <a:t>    第三部分</a:t>
            </a:r>
            <a:r>
              <a:rPr lang="zh-CN" altLang="en-US" sz="2400" spc="300" dirty="0">
                <a:solidFill>
                  <a:schemeClr val="accent6">
                    <a:lumMod val="50000"/>
                  </a:schemeClr>
                </a:solidFill>
                <a:latin typeface="+mj-ea"/>
                <a:ea typeface="+mj-ea"/>
                <a:cs typeface="Times New Roman" pitchFamily="18" charset="0"/>
              </a:rPr>
              <a:t>为多视角图像三维重构中常用的</a:t>
            </a:r>
            <a:r>
              <a:rPr lang="zh-CN" altLang="en-US" sz="2400" b="1" spc="300" dirty="0">
                <a:solidFill>
                  <a:schemeClr val="accent6">
                    <a:lumMod val="50000"/>
                  </a:schemeClr>
                </a:solidFill>
                <a:latin typeface="+mj-ea"/>
                <a:ea typeface="+mj-ea"/>
                <a:cs typeface="Times New Roman" pitchFamily="18" charset="0"/>
              </a:rPr>
              <a:t>因式分解算法</a:t>
            </a:r>
            <a:r>
              <a:rPr lang="zh-CN" altLang="en-US" sz="2400" spc="300" dirty="0">
                <a:solidFill>
                  <a:schemeClr val="accent6">
                    <a:lumMod val="50000"/>
                  </a:schemeClr>
                </a:solidFill>
                <a:latin typeface="+mj-ea"/>
                <a:ea typeface="+mj-ea"/>
                <a:cs typeface="Times New Roman" pitchFamily="18" charset="0"/>
              </a:rPr>
              <a:t>，求解点云</a:t>
            </a:r>
          </a:p>
          <a:p>
            <a:pPr>
              <a:lnSpc>
                <a:spcPct val="120000"/>
              </a:lnSpc>
            </a:pPr>
            <a:r>
              <a:rPr lang="zh-CN" altLang="en-US" sz="2400" spc="300" dirty="0">
                <a:solidFill>
                  <a:schemeClr val="accent6">
                    <a:lumMod val="50000"/>
                  </a:schemeClr>
                </a:solidFill>
                <a:latin typeface="+mj-ea"/>
                <a:ea typeface="+mj-ea"/>
                <a:cs typeface="Times New Roman" pitchFamily="18" charset="0"/>
              </a:rPr>
              <a:t>    基于上面三部分内容，可以从序列 </a:t>
            </a:r>
            <a:r>
              <a:rPr lang="en-US" altLang="zh-CN" sz="2400" spc="300" dirty="0">
                <a:solidFill>
                  <a:schemeClr val="accent6">
                    <a:lumMod val="50000"/>
                  </a:schemeClr>
                </a:solidFill>
                <a:latin typeface="+mj-ea"/>
                <a:ea typeface="+mj-ea"/>
                <a:cs typeface="Times New Roman" pitchFamily="18" charset="0"/>
              </a:rPr>
              <a:t>ISAR</a:t>
            </a:r>
            <a:r>
              <a:rPr lang="zh-CN" altLang="en-US" sz="2400" spc="300" dirty="0">
                <a:solidFill>
                  <a:schemeClr val="accent6">
                    <a:lumMod val="50000"/>
                  </a:schemeClr>
                </a:solidFill>
                <a:latin typeface="+mj-ea"/>
                <a:ea typeface="+mj-ea"/>
                <a:cs typeface="Times New Roman" pitchFamily="18" charset="0"/>
              </a:rPr>
              <a:t>图像中重构出目标的三维结构，即目标三维点云。</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3200" dirty="0"/>
              <a:t>基于序列 </a:t>
            </a:r>
            <a:r>
              <a:rPr lang="en-US" altLang="zh-CN" sz="3200" dirty="0"/>
              <a:t>ISAR</a:t>
            </a:r>
            <a:r>
              <a:rPr lang="zh-CN" altLang="en-US" sz="3200" dirty="0"/>
              <a:t>图像的三维重建</a:t>
            </a:r>
          </a:p>
        </p:txBody>
      </p:sp>
      <p:sp>
        <p:nvSpPr>
          <p:cNvPr id="9" name="文本框 8"/>
          <p:cNvSpPr txBox="1"/>
          <p:nvPr/>
        </p:nvSpPr>
        <p:spPr>
          <a:xfrm flipH="1">
            <a:off x="954752" y="1301836"/>
            <a:ext cx="10276601" cy="1968359"/>
          </a:xfrm>
          <a:prstGeom prst="rect">
            <a:avLst/>
          </a:prstGeom>
          <a:noFill/>
        </p:spPr>
        <p:txBody>
          <a:bodyPr wrap="square" lIns="0" tIns="0" rIns="0" bIns="0" rtlCol="0">
            <a:spAutoFit/>
          </a:bodyPr>
          <a:lstStyle/>
          <a:p>
            <a:pPr>
              <a:lnSpc>
                <a:spcPct val="120000"/>
              </a:lnSpc>
            </a:pPr>
            <a:r>
              <a:rPr lang="zh-CN" altLang="en-US" sz="2800" b="1" i="0" dirty="0">
                <a:solidFill>
                  <a:srgbClr val="4F4F4F"/>
                </a:solidFill>
                <a:effectLst/>
                <a:highlight>
                  <a:srgbClr val="FFFFFF"/>
                </a:highlight>
                <a:latin typeface="微软雅黑" charset="-122"/>
                <a:ea typeface="微软雅黑" charset="-122"/>
              </a:rPr>
              <a:t>特征提取算法</a:t>
            </a:r>
            <a:r>
              <a:rPr lang="en-US" altLang="zh-CN" sz="2800" b="1" i="0" dirty="0">
                <a:solidFill>
                  <a:srgbClr val="4F4F4F"/>
                </a:solidFill>
                <a:effectLst/>
                <a:highlight>
                  <a:srgbClr val="FFFFFF"/>
                </a:highlight>
                <a:latin typeface="微软雅黑" charset="-122"/>
                <a:ea typeface="微软雅黑" charset="-122"/>
              </a:rPr>
              <a:t>:</a:t>
            </a:r>
          </a:p>
          <a:p>
            <a:pPr marL="457200" indent="-457200">
              <a:lnSpc>
                <a:spcPct val="120000"/>
              </a:lnSpc>
              <a:buFont typeface="Wingdings" charset="2"/>
              <a:buChar char="Ø"/>
            </a:pPr>
            <a:r>
              <a:rPr lang="zh-CN" altLang="en-US" sz="2000" dirty="0">
                <a:solidFill>
                  <a:srgbClr val="4F4F4F"/>
                </a:solidFill>
                <a:highlight>
                  <a:srgbClr val="FFFFFF"/>
                </a:highlight>
                <a:latin typeface="PingFang SC"/>
              </a:rPr>
              <a:t>首先通过 </a:t>
            </a:r>
            <a:r>
              <a:rPr lang="en-US" altLang="zh-CN" sz="2000" b="1" dirty="0">
                <a:solidFill>
                  <a:srgbClr val="4F4F4F"/>
                </a:solidFill>
                <a:highlight>
                  <a:srgbClr val="FFFFFF"/>
                </a:highlight>
                <a:latin typeface="PingFang SC"/>
              </a:rPr>
              <a:t>ORB </a:t>
            </a:r>
            <a:r>
              <a:rPr lang="zh-CN" altLang="en-US" sz="2000" b="1" dirty="0">
                <a:solidFill>
                  <a:srgbClr val="4F4F4F"/>
                </a:solidFill>
                <a:highlight>
                  <a:srgbClr val="FFFFFF"/>
                </a:highlight>
                <a:latin typeface="PingFang SC"/>
              </a:rPr>
              <a:t>特征检测算法</a:t>
            </a:r>
            <a:r>
              <a:rPr lang="zh-CN" altLang="en-US" sz="2000" dirty="0">
                <a:solidFill>
                  <a:srgbClr val="4F4F4F"/>
                </a:solidFill>
                <a:highlight>
                  <a:srgbClr val="FFFFFF"/>
                </a:highlight>
                <a:latin typeface="PingFang SC"/>
              </a:rPr>
              <a:t>对二维 </a:t>
            </a:r>
            <a:r>
              <a:rPr lang="en-US" altLang="zh-CN" sz="2000" dirty="0">
                <a:solidFill>
                  <a:srgbClr val="4F4F4F"/>
                </a:solidFill>
                <a:highlight>
                  <a:srgbClr val="FFFFFF"/>
                </a:highlight>
                <a:latin typeface="PingFang SC"/>
              </a:rPr>
              <a:t>ISAR </a:t>
            </a:r>
            <a:r>
              <a:rPr lang="zh-CN" altLang="en-US" sz="2000" dirty="0">
                <a:solidFill>
                  <a:srgbClr val="4F4F4F"/>
                </a:solidFill>
                <a:highlight>
                  <a:srgbClr val="FFFFFF"/>
                </a:highlight>
                <a:latin typeface="PingFang SC"/>
              </a:rPr>
              <a:t>图像进行特征提取，但由于 </a:t>
            </a:r>
            <a:r>
              <a:rPr lang="en-US" altLang="zh-CN" sz="2000" dirty="0">
                <a:solidFill>
                  <a:srgbClr val="4F4F4F"/>
                </a:solidFill>
                <a:highlight>
                  <a:srgbClr val="FFFFFF"/>
                </a:highlight>
                <a:latin typeface="PingFang SC"/>
              </a:rPr>
              <a:t>ORB </a:t>
            </a:r>
            <a:r>
              <a:rPr lang="zh-CN" altLang="en-US" sz="2000" dirty="0">
                <a:solidFill>
                  <a:srgbClr val="4F4F4F"/>
                </a:solidFill>
                <a:highlight>
                  <a:srgbClr val="FFFFFF"/>
                </a:highlight>
                <a:latin typeface="PingFang SC"/>
              </a:rPr>
              <a:t>算法检测出的特征点虽然数量足够但分布不均匀，所以为了在 </a:t>
            </a:r>
            <a:r>
              <a:rPr lang="en-US" altLang="zh-CN" sz="2000" dirty="0">
                <a:solidFill>
                  <a:srgbClr val="4F4F4F"/>
                </a:solidFill>
                <a:highlight>
                  <a:srgbClr val="FFFFFF"/>
                </a:highlight>
                <a:latin typeface="PingFang SC"/>
              </a:rPr>
              <a:t>ISAR</a:t>
            </a:r>
            <a:r>
              <a:rPr lang="zh-CN" altLang="en-US" sz="2000" dirty="0">
                <a:solidFill>
                  <a:srgbClr val="4F4F4F"/>
                </a:solidFill>
                <a:highlight>
                  <a:srgbClr val="FFFFFF"/>
                </a:highlight>
                <a:latin typeface="PingFang SC"/>
              </a:rPr>
              <a:t>图像中纹理弱的区域也可以检测出足够数量的特征点，即令特征点分布更加的均匀，所以本文在使用</a:t>
            </a:r>
            <a:r>
              <a:rPr lang="en-US" altLang="zh-CN" sz="2000" dirty="0">
                <a:solidFill>
                  <a:srgbClr val="4F4F4F"/>
                </a:solidFill>
                <a:highlight>
                  <a:srgbClr val="FFFFFF"/>
                </a:highlight>
                <a:latin typeface="PingFang SC"/>
              </a:rPr>
              <a:t>ORB </a:t>
            </a:r>
            <a:r>
              <a:rPr lang="zh-CN" altLang="en-US" sz="2000" dirty="0">
                <a:solidFill>
                  <a:srgbClr val="4F4F4F"/>
                </a:solidFill>
                <a:highlight>
                  <a:srgbClr val="FFFFFF"/>
                </a:highlight>
                <a:latin typeface="PingFang SC"/>
              </a:rPr>
              <a:t>算法进行特征点检测时，加入</a:t>
            </a:r>
            <a:r>
              <a:rPr lang="zh-CN" altLang="en-US" sz="2000" b="1" dirty="0">
                <a:solidFill>
                  <a:srgbClr val="4F4F4F"/>
                </a:solidFill>
                <a:highlight>
                  <a:srgbClr val="FFFFFF"/>
                </a:highlight>
                <a:latin typeface="PingFang SC"/>
              </a:rPr>
              <a:t>四叉树结构</a:t>
            </a:r>
            <a:r>
              <a:rPr lang="zh-CN" altLang="en-US" sz="2000" dirty="0">
                <a:solidFill>
                  <a:srgbClr val="4F4F4F"/>
                </a:solidFill>
                <a:highlight>
                  <a:srgbClr val="FFFFFF"/>
                </a:highlight>
                <a:latin typeface="PingFang SC"/>
              </a:rPr>
              <a:t>令最后检测出的特征点分布更加的均匀</a:t>
            </a:r>
          </a:p>
        </p:txBody>
      </p:sp>
      <p:sp>
        <p:nvSpPr>
          <p:cNvPr id="10" name="文本框 9"/>
          <p:cNvSpPr txBox="1"/>
          <p:nvPr/>
        </p:nvSpPr>
        <p:spPr>
          <a:xfrm flipH="1">
            <a:off x="954752" y="3251081"/>
            <a:ext cx="10276601" cy="1599027"/>
          </a:xfrm>
          <a:prstGeom prst="rect">
            <a:avLst/>
          </a:prstGeom>
          <a:noFill/>
        </p:spPr>
        <p:txBody>
          <a:bodyPr wrap="square" lIns="0" tIns="0" rIns="0" bIns="0" rtlCol="0">
            <a:spAutoFit/>
          </a:bodyPr>
          <a:lstStyle/>
          <a:p>
            <a:pPr>
              <a:lnSpc>
                <a:spcPct val="120000"/>
              </a:lnSpc>
            </a:pPr>
            <a:r>
              <a:rPr lang="zh-CN" altLang="en-US" sz="2800" b="1" i="0" dirty="0">
                <a:solidFill>
                  <a:srgbClr val="4F4F4F"/>
                </a:solidFill>
                <a:effectLst/>
                <a:highlight>
                  <a:srgbClr val="FFFFFF"/>
                </a:highlight>
                <a:latin typeface="微软雅黑" charset="-122"/>
                <a:ea typeface="微软雅黑" charset="-122"/>
              </a:rPr>
              <a:t>帧间特征追踪</a:t>
            </a:r>
            <a:r>
              <a:rPr lang="en-US" altLang="zh-CN" sz="2800" b="1" i="0" dirty="0">
                <a:solidFill>
                  <a:srgbClr val="4F4F4F"/>
                </a:solidFill>
                <a:effectLst/>
                <a:highlight>
                  <a:srgbClr val="FFFFFF"/>
                </a:highlight>
                <a:latin typeface="微软雅黑" charset="-122"/>
                <a:ea typeface="微软雅黑" charset="-122"/>
              </a:rPr>
              <a:t>:</a:t>
            </a:r>
          </a:p>
          <a:p>
            <a:pPr marL="457200" indent="-457200">
              <a:lnSpc>
                <a:spcPct val="120000"/>
              </a:lnSpc>
              <a:buFont typeface="Wingdings" charset="2"/>
              <a:buChar char="Ø"/>
            </a:pPr>
            <a:r>
              <a:rPr lang="zh-CN" altLang="en-US" sz="2000" dirty="0">
                <a:solidFill>
                  <a:srgbClr val="4F4F4F"/>
                </a:solidFill>
                <a:highlight>
                  <a:srgbClr val="FFFFFF"/>
                </a:highlight>
                <a:latin typeface="PingFang SC"/>
              </a:rPr>
              <a:t>首先使用基于图像金字塔的 </a:t>
            </a:r>
            <a:r>
              <a:rPr lang="en-US" altLang="zh-CN" sz="2000" b="1" dirty="0">
                <a:solidFill>
                  <a:srgbClr val="000000"/>
                </a:solidFill>
                <a:highlight>
                  <a:srgbClr val="FFFFFF"/>
                </a:highlight>
                <a:latin typeface="PingFang SC"/>
              </a:rPr>
              <a:t>Lucas-</a:t>
            </a:r>
            <a:r>
              <a:rPr lang="en-US" altLang="zh-CN" sz="2000" b="1" dirty="0" err="1">
                <a:solidFill>
                  <a:srgbClr val="000000"/>
                </a:solidFill>
                <a:highlight>
                  <a:srgbClr val="FFFFFF"/>
                </a:highlight>
                <a:latin typeface="PingFang SC"/>
              </a:rPr>
              <a:t>Kanada</a:t>
            </a:r>
            <a:r>
              <a:rPr lang="en-US" altLang="zh-CN" sz="2000" b="1" dirty="0">
                <a:solidFill>
                  <a:srgbClr val="000000"/>
                </a:solidFill>
                <a:highlight>
                  <a:srgbClr val="FFFFFF"/>
                </a:highlight>
                <a:latin typeface="PingFang SC"/>
              </a:rPr>
              <a:t> </a:t>
            </a:r>
            <a:r>
              <a:rPr lang="zh-CN" altLang="en-US" sz="2000" b="1" dirty="0">
                <a:solidFill>
                  <a:srgbClr val="000000"/>
                </a:solidFill>
                <a:highlight>
                  <a:srgbClr val="FFFFFF"/>
                </a:highlight>
                <a:latin typeface="PingFang SC"/>
              </a:rPr>
              <a:t>算法</a:t>
            </a:r>
            <a:r>
              <a:rPr lang="zh-CN" altLang="en-US" sz="2000" dirty="0">
                <a:solidFill>
                  <a:srgbClr val="4F4F4F"/>
                </a:solidFill>
                <a:highlight>
                  <a:srgbClr val="FFFFFF"/>
                </a:highlight>
                <a:latin typeface="PingFang SC"/>
              </a:rPr>
              <a:t>来进行序列图像近帧间的特征点追踪，此时会出现由于图像中目标运动过大而造成大量光流追踪失败的情况，这是采用一种</a:t>
            </a:r>
            <a:r>
              <a:rPr lang="zh-CN" altLang="en-US" sz="2000" b="1" dirty="0">
                <a:solidFill>
                  <a:srgbClr val="4F4F4F"/>
                </a:solidFill>
                <a:highlight>
                  <a:srgbClr val="FFFFFF"/>
                </a:highlight>
                <a:latin typeface="PingFang SC"/>
              </a:rPr>
              <a:t>特征变换</a:t>
            </a:r>
            <a:r>
              <a:rPr lang="zh-CN" altLang="en-US" sz="2000" dirty="0">
                <a:solidFill>
                  <a:srgbClr val="4F4F4F"/>
                </a:solidFill>
                <a:highlight>
                  <a:srgbClr val="FFFFFF"/>
                </a:highlight>
                <a:latin typeface="PingFang SC"/>
              </a:rPr>
              <a:t>方法对光流追踪失败的特征点进行变换，保证其能被稳定追踪</a:t>
            </a:r>
          </a:p>
        </p:txBody>
      </p:sp>
      <p:sp>
        <p:nvSpPr>
          <p:cNvPr id="11" name="文本框 10"/>
          <p:cNvSpPr txBox="1"/>
          <p:nvPr/>
        </p:nvSpPr>
        <p:spPr>
          <a:xfrm flipH="1">
            <a:off x="954751" y="4922647"/>
            <a:ext cx="10276601" cy="860364"/>
          </a:xfrm>
          <a:prstGeom prst="rect">
            <a:avLst/>
          </a:prstGeom>
          <a:noFill/>
        </p:spPr>
        <p:txBody>
          <a:bodyPr wrap="square" lIns="0" tIns="0" rIns="0" bIns="0" rtlCol="0">
            <a:spAutoFit/>
          </a:bodyPr>
          <a:lstStyle/>
          <a:p>
            <a:pPr>
              <a:lnSpc>
                <a:spcPct val="120000"/>
              </a:lnSpc>
            </a:pPr>
            <a:r>
              <a:rPr lang="zh-CN" altLang="en-US" sz="2800" b="1" i="0" dirty="0">
                <a:solidFill>
                  <a:srgbClr val="4F4F4F"/>
                </a:solidFill>
                <a:effectLst/>
                <a:highlight>
                  <a:srgbClr val="FFFFFF"/>
                </a:highlight>
                <a:latin typeface="微软雅黑" charset="-122"/>
                <a:ea typeface="微软雅黑" charset="-122"/>
              </a:rPr>
              <a:t>求解三维点云</a:t>
            </a:r>
            <a:r>
              <a:rPr lang="en-US" altLang="zh-CN" sz="2800" b="1" i="0" dirty="0">
                <a:solidFill>
                  <a:srgbClr val="4F4F4F"/>
                </a:solidFill>
                <a:effectLst/>
                <a:highlight>
                  <a:srgbClr val="FFFFFF"/>
                </a:highlight>
                <a:latin typeface="微软雅黑" charset="-122"/>
                <a:ea typeface="微软雅黑" charset="-122"/>
              </a:rPr>
              <a:t>:</a:t>
            </a:r>
          </a:p>
          <a:p>
            <a:pPr marL="457200" indent="-457200">
              <a:lnSpc>
                <a:spcPct val="120000"/>
              </a:lnSpc>
              <a:buFont typeface="Wingdings" charset="2"/>
              <a:buChar char="Ø"/>
            </a:pPr>
            <a:r>
              <a:rPr lang="zh-CN" altLang="en-US" sz="2000" dirty="0">
                <a:solidFill>
                  <a:srgbClr val="4F4F4F"/>
                </a:solidFill>
                <a:highlight>
                  <a:srgbClr val="FFFFFF"/>
                </a:highlight>
                <a:latin typeface="PingFang SC"/>
              </a:rPr>
              <a:t>最后通过</a:t>
            </a:r>
            <a:r>
              <a:rPr lang="zh-CN" altLang="en-US" sz="2000" b="1" dirty="0">
                <a:solidFill>
                  <a:srgbClr val="4F4F4F"/>
                </a:solidFill>
                <a:highlight>
                  <a:srgbClr val="FFFFFF"/>
                </a:highlight>
                <a:latin typeface="PingFang SC"/>
              </a:rPr>
              <a:t>因式分解法</a:t>
            </a:r>
            <a:r>
              <a:rPr lang="zh-CN" altLang="en-US" sz="2000" dirty="0">
                <a:solidFill>
                  <a:srgbClr val="4F4F4F"/>
                </a:solidFill>
                <a:highlight>
                  <a:srgbClr val="FFFFFF"/>
                </a:highlight>
                <a:latin typeface="PingFang SC"/>
              </a:rPr>
              <a:t>求解出目标的三维结构矩阵，即目标的三维点云，方便后续的处理</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3200" dirty="0"/>
              <a:t>基于序列 </a:t>
            </a:r>
            <a:r>
              <a:rPr lang="en-US" altLang="zh-CN" sz="3200" dirty="0"/>
              <a:t>ISAR</a:t>
            </a:r>
            <a:r>
              <a:rPr lang="zh-CN" altLang="en-US" sz="3200" dirty="0"/>
              <a:t>图像的三维重建</a:t>
            </a:r>
          </a:p>
        </p:txBody>
      </p:sp>
      <p:sp>
        <p:nvSpPr>
          <p:cNvPr id="11" name="文本框 10"/>
          <p:cNvSpPr txBox="1"/>
          <p:nvPr/>
        </p:nvSpPr>
        <p:spPr>
          <a:xfrm flipH="1">
            <a:off x="5537771" y="2237999"/>
            <a:ext cx="6051479" cy="2189958"/>
          </a:xfrm>
          <a:prstGeom prst="rect">
            <a:avLst/>
          </a:prstGeom>
          <a:noFill/>
        </p:spPr>
        <p:txBody>
          <a:bodyPr wrap="square" lIns="0" tIns="0" rIns="0" bIns="0" rtlCol="0">
            <a:spAutoFit/>
          </a:bodyPr>
          <a:lstStyle/>
          <a:p>
            <a:pPr>
              <a:lnSpc>
                <a:spcPct val="120000"/>
              </a:lnSpc>
            </a:pPr>
            <a:r>
              <a:rPr lang="en-US" altLang="zh-CN" sz="2400" i="0" dirty="0">
                <a:solidFill>
                  <a:srgbClr val="4F4F4F"/>
                </a:solidFill>
                <a:effectLst/>
                <a:highlight>
                  <a:srgbClr val="FFFFFF"/>
                </a:highlight>
                <a:latin typeface="+mj-ea"/>
                <a:ea typeface="+mj-ea"/>
              </a:rPr>
              <a:t>FAST </a:t>
            </a:r>
            <a:r>
              <a:rPr lang="zh-CN" altLang="en-US" sz="2400" i="0" dirty="0">
                <a:solidFill>
                  <a:srgbClr val="4F4F4F"/>
                </a:solidFill>
                <a:effectLst/>
                <a:highlight>
                  <a:srgbClr val="FFFFFF"/>
                </a:highlight>
                <a:latin typeface="+mj-ea"/>
                <a:ea typeface="+mj-ea"/>
              </a:rPr>
              <a:t>特征提取基础上，通过给检测出的特征点添加了对应的主方向来实现特征点的旋转不变性，将特征点与质心之间的向量记为特征点的方向。</a:t>
            </a:r>
            <a:r>
              <a:rPr lang="zh-CN" altLang="en-US" sz="2400" b="0" i="0" dirty="0">
                <a:solidFill>
                  <a:srgbClr val="000000"/>
                </a:solidFill>
                <a:effectLst/>
                <a:latin typeface="+mj-ea"/>
                <a:ea typeface="+mj-ea"/>
              </a:rPr>
              <a:t>有助于从不同角度拍摄的二维图像中恢复出准确的三维结构。</a:t>
            </a:r>
            <a:endParaRPr lang="zh-CN" altLang="en-US" sz="2400" dirty="0">
              <a:solidFill>
                <a:srgbClr val="4F4F4F"/>
              </a:solidFill>
              <a:highlight>
                <a:srgbClr val="FFFFFF"/>
              </a:highlight>
              <a:latin typeface="+mj-ea"/>
              <a:ea typeface="+mj-ea"/>
            </a:endParaRPr>
          </a:p>
        </p:txBody>
      </p:sp>
      <p:pic>
        <p:nvPicPr>
          <p:cNvPr id="4" name="图片 3">
            <a:extLst>
              <a:ext uri="{FF2B5EF4-FFF2-40B4-BE49-F238E27FC236}">
                <a16:creationId xmlns:a16="http://schemas.microsoft.com/office/drawing/2014/main" id="{044A6B99-EB44-3F5C-BED2-AAFFE41A3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86" y="1333873"/>
            <a:ext cx="4915153" cy="4896102"/>
          </a:xfrm>
          <a:prstGeom prst="rect">
            <a:avLst/>
          </a:prstGeom>
        </p:spPr>
      </p:pic>
    </p:spTree>
    <p:extLst>
      <p:ext uri="{BB962C8B-B14F-4D97-AF65-F5344CB8AC3E}">
        <p14:creationId xmlns:p14="http://schemas.microsoft.com/office/powerpoint/2010/main" val="7991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3200" dirty="0"/>
              <a:t>基于序列 </a:t>
            </a:r>
            <a:r>
              <a:rPr lang="en-US" altLang="zh-CN" sz="3200" dirty="0"/>
              <a:t>ISAR</a:t>
            </a:r>
            <a:r>
              <a:rPr lang="zh-CN" altLang="en-US" sz="3200" dirty="0"/>
              <a:t>图像的三维重建</a:t>
            </a:r>
          </a:p>
        </p:txBody>
      </p:sp>
      <p:sp>
        <p:nvSpPr>
          <p:cNvPr id="11" name="文本框 10"/>
          <p:cNvSpPr txBox="1"/>
          <p:nvPr/>
        </p:nvSpPr>
        <p:spPr>
          <a:xfrm flipH="1">
            <a:off x="660399" y="3999711"/>
            <a:ext cx="11030030" cy="1477328"/>
          </a:xfrm>
          <a:prstGeom prst="rect">
            <a:avLst/>
          </a:prstGeom>
          <a:noFill/>
        </p:spPr>
        <p:txBody>
          <a:bodyPr wrap="square" lIns="0" tIns="0" rIns="0" bIns="0" rtlCol="0">
            <a:spAutoFit/>
          </a:bodyPr>
          <a:lstStyle/>
          <a:p>
            <a:pPr lvl="1" algn="l"/>
            <a:r>
              <a:rPr lang="zh-CN" altLang="en-US" sz="2400" b="0" i="0" dirty="0">
                <a:solidFill>
                  <a:srgbClr val="000000"/>
                </a:solidFill>
                <a:effectLst/>
                <a:latin typeface="system-ui"/>
              </a:rPr>
              <a:t>对图像进行块划分后，可以得到一个个的图像块，然后对每一个图</a:t>
            </a:r>
          </a:p>
          <a:p>
            <a:pPr lvl="1" algn="l"/>
            <a:r>
              <a:rPr lang="zh-CN" altLang="en-US" sz="2400" b="0" i="0" dirty="0">
                <a:solidFill>
                  <a:srgbClr val="000000"/>
                </a:solidFill>
                <a:effectLst/>
                <a:latin typeface="system-ui"/>
              </a:rPr>
              <a:t>像块进行 </a:t>
            </a:r>
            <a:r>
              <a:rPr lang="en-US" altLang="zh-CN" sz="2400" b="0" i="0" dirty="0">
                <a:solidFill>
                  <a:srgbClr val="000000"/>
                </a:solidFill>
                <a:effectLst/>
                <a:latin typeface="system-ui"/>
              </a:rPr>
              <a:t>ORB </a:t>
            </a:r>
            <a:r>
              <a:rPr lang="zh-CN" altLang="en-US" sz="2400" b="0" i="0" dirty="0">
                <a:solidFill>
                  <a:srgbClr val="000000"/>
                </a:solidFill>
                <a:effectLst/>
                <a:latin typeface="system-ui"/>
              </a:rPr>
              <a:t>特征点检测，如果某个节点内的特征点数量超过预定值，或者特征点分布不均匀，则该节点会进一步被划分，对每个节点递归地进行分裂操作，直到满足终止条件</a:t>
            </a:r>
            <a:r>
              <a:rPr lang="en-US" altLang="zh-CN" sz="2400" b="0" i="0" dirty="0">
                <a:solidFill>
                  <a:srgbClr val="000000"/>
                </a:solidFill>
                <a:effectLst/>
                <a:latin typeface="system-ui"/>
              </a:rPr>
              <a:t>——</a:t>
            </a:r>
            <a:r>
              <a:rPr lang="zh-CN" altLang="en-US" sz="2400" b="0" i="0" dirty="0">
                <a:solidFill>
                  <a:srgbClr val="000000"/>
                </a:solidFill>
                <a:effectLst/>
                <a:latin typeface="system-ui"/>
              </a:rPr>
              <a:t>最后划分的图像块内检测不到特征点。</a:t>
            </a:r>
          </a:p>
        </p:txBody>
      </p:sp>
      <p:pic>
        <p:nvPicPr>
          <p:cNvPr id="5" name="图片 4">
            <a:extLst>
              <a:ext uri="{FF2B5EF4-FFF2-40B4-BE49-F238E27FC236}">
                <a16:creationId xmlns:a16="http://schemas.microsoft.com/office/drawing/2014/main" id="{5CF061C0-630B-CD5B-9509-42369910B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7430" y="1380961"/>
            <a:ext cx="6521785" cy="2514729"/>
          </a:xfrm>
          <a:prstGeom prst="rect">
            <a:avLst/>
          </a:prstGeom>
        </p:spPr>
      </p:pic>
    </p:spTree>
    <p:extLst>
      <p:ext uri="{BB962C8B-B14F-4D97-AF65-F5344CB8AC3E}">
        <p14:creationId xmlns:p14="http://schemas.microsoft.com/office/powerpoint/2010/main" val="3698116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800" dirty="0"/>
              <a:t>实验结果与分析</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329" y="1688086"/>
            <a:ext cx="9326325" cy="3481828"/>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3">
      <a:dk1>
        <a:srgbClr val="005AAA"/>
      </a:dk1>
      <a:lt1>
        <a:srgbClr val="FFFFFF"/>
      </a:lt1>
      <a:dk2>
        <a:srgbClr val="768395"/>
      </a:dk2>
      <a:lt2>
        <a:srgbClr val="F0F0F0"/>
      </a:lt2>
      <a:accent1>
        <a:srgbClr val="005AAA"/>
      </a:accent1>
      <a:accent2>
        <a:srgbClr val="005AAA"/>
      </a:accent2>
      <a:accent3>
        <a:srgbClr val="005AAA"/>
      </a:accent3>
      <a:accent4>
        <a:srgbClr val="005AAA"/>
      </a:accent4>
      <a:accent5>
        <a:srgbClr val="005AAA"/>
      </a:accent5>
      <a:accent6>
        <a:srgbClr val="005AAA"/>
      </a:accent6>
      <a:hlink>
        <a:srgbClr val="005AAA"/>
      </a:hlink>
      <a:folHlink>
        <a:srgbClr val="005AAA"/>
      </a:folHlink>
    </a:clrScheme>
    <a:fontScheme name="自定义 3">
      <a:majorFont>
        <a:latin typeface="Arial Black"/>
        <a:ea typeface="启功字体简体"/>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lnSpc>
            <a:spcPct val="120000"/>
          </a:lnSpc>
          <a:defRPr sz="2800" spc="300" dirty="0">
            <a:solidFill>
              <a:schemeClr val="accent1"/>
            </a:solidFill>
            <a:latin typeface="启功字体简体" pitchFamily="1" charset="-122"/>
            <a:ea typeface="启功字体简体" pitchFamily="1"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2059</Words>
  <Application>Microsoft Office PowerPoint</Application>
  <PresentationFormat>宽屏</PresentationFormat>
  <Paragraphs>95</Paragraphs>
  <Slides>20</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20</vt:i4>
      </vt:variant>
    </vt:vector>
  </HeadingPairs>
  <TitlesOfParts>
    <vt:vector size="34" baseType="lpstr">
      <vt:lpstr>Microsoft YaHei Regular</vt:lpstr>
      <vt:lpstr>PingFang SC</vt:lpstr>
      <vt:lpstr>system-ui</vt:lpstr>
      <vt:lpstr>等线</vt:lpstr>
      <vt:lpstr>等线 Light</vt:lpstr>
      <vt:lpstr>方正小标宋简体</vt:lpstr>
      <vt:lpstr>启功字体简体</vt:lpstr>
      <vt:lpstr>微软雅黑</vt:lpstr>
      <vt:lpstr>Arial</vt:lpstr>
      <vt:lpstr>Arial Black</vt:lpstr>
      <vt:lpstr>Times New Roman</vt:lpstr>
      <vt:lpstr>Wingdings</vt:lpstr>
      <vt:lpstr>Office 主题​​</vt:lpstr>
      <vt:lpstr>1_Office 主题​​</vt:lpstr>
      <vt:lpstr>PowerPoint 演示文稿</vt:lpstr>
      <vt:lpstr>研究内容</vt:lpstr>
      <vt:lpstr>整体框架</vt:lpstr>
      <vt:lpstr>第一章 绪论</vt:lpstr>
      <vt:lpstr>第二章 基于序列 ISAR图像的三维重建</vt:lpstr>
      <vt:lpstr>基于序列 ISAR图像的三维重建</vt:lpstr>
      <vt:lpstr>基于序列 ISAR图像的三维重建</vt:lpstr>
      <vt:lpstr>基于序列 ISAR图像的三维重建</vt:lpstr>
      <vt:lpstr>实验结果与分析</vt:lpstr>
      <vt:lpstr>基于序列 ISAR图像的三维重建</vt:lpstr>
      <vt:lpstr>实验结果与分析</vt:lpstr>
      <vt:lpstr>第三章 基于点云配准和GAN逆映射的点云补全</vt:lpstr>
      <vt:lpstr>基于点云配准和GAN逆映射的点云补全</vt:lpstr>
      <vt:lpstr>GAN神经网络</vt:lpstr>
      <vt:lpstr>GAN神经网络</vt:lpstr>
      <vt:lpstr>第四章 基于点云投影的目标尺寸估计</vt:lpstr>
      <vt:lpstr>第四章 基于点云投影的目标尺寸估计</vt:lpstr>
      <vt:lpstr>第五章 基于序列图片的目标三维重建与尺寸估计系统开发</vt:lpstr>
      <vt:lpstr>第六章 总结与展望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苗苗</dc:creator>
  <cp:lastModifiedBy>1789341970@qq.com</cp:lastModifiedBy>
  <cp:revision>39</cp:revision>
  <dcterms:created xsi:type="dcterms:W3CDTF">1900-01-01T00:00:00Z</dcterms:created>
  <dcterms:modified xsi:type="dcterms:W3CDTF">2024-09-25T04:00:05Z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AB4768D999294C9D93DA3D3FBE794F9B_12</vt:lpwstr>
  </property>
  <property fmtid="{D5CDD505-2E9C-101B-9397-08002B2CF9AE}" pid="3" name="KSOProductBuildVer">
    <vt:lpwstr>2052-12.1.1</vt:lpwstr>
  </property>
</Properties>
</file>